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5"/>
  </p:notesMasterIdLst>
  <p:sldIdLst>
    <p:sldId id="256" r:id="rId2"/>
    <p:sldId id="257" r:id="rId3"/>
    <p:sldId id="278" r:id="rId4"/>
    <p:sldId id="331" r:id="rId5"/>
    <p:sldId id="343" r:id="rId6"/>
    <p:sldId id="280" r:id="rId7"/>
    <p:sldId id="326" r:id="rId8"/>
    <p:sldId id="281" r:id="rId9"/>
    <p:sldId id="324" r:id="rId10"/>
    <p:sldId id="304" r:id="rId11"/>
    <p:sldId id="279" r:id="rId12"/>
    <p:sldId id="310" r:id="rId13"/>
    <p:sldId id="308" r:id="rId14"/>
    <p:sldId id="309" r:id="rId15"/>
    <p:sldId id="344" r:id="rId16"/>
    <p:sldId id="330" r:id="rId17"/>
    <p:sldId id="311" r:id="rId18"/>
    <p:sldId id="327" r:id="rId19"/>
    <p:sldId id="328" r:id="rId20"/>
    <p:sldId id="283" r:id="rId21"/>
    <p:sldId id="282" r:id="rId22"/>
    <p:sldId id="290" r:id="rId23"/>
    <p:sldId id="329" r:id="rId24"/>
    <p:sldId id="312" r:id="rId25"/>
    <p:sldId id="332" r:id="rId26"/>
    <p:sldId id="335" r:id="rId27"/>
    <p:sldId id="334" r:id="rId28"/>
    <p:sldId id="333" r:id="rId29"/>
    <p:sldId id="336" r:id="rId30"/>
    <p:sldId id="296" r:id="rId31"/>
    <p:sldId id="284" r:id="rId32"/>
    <p:sldId id="314" r:id="rId33"/>
    <p:sldId id="313" r:id="rId34"/>
    <p:sldId id="285" r:id="rId35"/>
    <p:sldId id="286" r:id="rId36"/>
    <p:sldId id="315" r:id="rId37"/>
    <p:sldId id="317" r:id="rId38"/>
    <p:sldId id="316" r:id="rId39"/>
    <p:sldId id="302" r:id="rId40"/>
    <p:sldId id="298" r:id="rId41"/>
    <p:sldId id="299" r:id="rId42"/>
    <p:sldId id="300" r:id="rId43"/>
    <p:sldId id="301" r:id="rId44"/>
    <p:sldId id="345" r:id="rId45"/>
    <p:sldId id="297" r:id="rId46"/>
    <p:sldId id="291" r:id="rId47"/>
    <p:sldId id="303" r:id="rId48"/>
    <p:sldId id="318" r:id="rId49"/>
    <p:sldId id="319" r:id="rId50"/>
    <p:sldId id="320" r:id="rId51"/>
    <p:sldId id="325" r:id="rId52"/>
    <p:sldId id="341" r:id="rId53"/>
    <p:sldId id="342" r:id="rId54"/>
    <p:sldId id="337" r:id="rId55"/>
    <p:sldId id="340" r:id="rId56"/>
    <p:sldId id="338" r:id="rId57"/>
    <p:sldId id="339" r:id="rId58"/>
    <p:sldId id="347" r:id="rId59"/>
    <p:sldId id="292" r:id="rId60"/>
    <p:sldId id="294" r:id="rId61"/>
    <p:sldId id="321" r:id="rId62"/>
    <p:sldId id="322" r:id="rId63"/>
    <p:sldId id="323"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DB"/>
    <a:srgbClr val="FFFF00"/>
    <a:srgbClr val="C20000"/>
    <a:srgbClr val="FFF4A6"/>
    <a:srgbClr val="7030A0"/>
    <a:srgbClr val="D8FDD1"/>
    <a:srgbClr val="00FF31"/>
    <a:srgbClr val="3F007D"/>
    <a:srgbClr val="D50000"/>
    <a:srgbClr val="FFC3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69"/>
    <p:restoredTop sz="75173"/>
  </p:normalViewPr>
  <p:slideViewPr>
    <p:cSldViewPr snapToGrid="0" snapToObjects="1">
      <p:cViewPr varScale="1">
        <p:scale>
          <a:sx n="88" d="100"/>
          <a:sy n="88" d="100"/>
        </p:scale>
        <p:origin x="17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82E00-A93E-DE4B-9B49-46CD16ACF4AC}" type="datetimeFigureOut">
              <a:rPr lang="en-US" smtClean="0"/>
              <a:t>5/31/18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CD8A00-E25D-EB4B-8ABF-F118FDECFDA2}" type="slidenum">
              <a:rPr lang="en-US" smtClean="0"/>
              <a:t>‹#›</a:t>
            </a:fld>
            <a:endParaRPr lang="en-US"/>
          </a:p>
        </p:txBody>
      </p:sp>
    </p:spTree>
    <p:extLst>
      <p:ext uri="{BB962C8B-B14F-4D97-AF65-F5344CB8AC3E}">
        <p14:creationId xmlns:p14="http://schemas.microsoft.com/office/powerpoint/2010/main" val="425163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1</a:t>
            </a:fld>
            <a:endParaRPr lang="en-US"/>
          </a:p>
        </p:txBody>
      </p:sp>
    </p:spTree>
    <p:extLst>
      <p:ext uri="{BB962C8B-B14F-4D97-AF65-F5344CB8AC3E}">
        <p14:creationId xmlns:p14="http://schemas.microsoft.com/office/powerpoint/2010/main" val="1837881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10</a:t>
            </a:fld>
            <a:endParaRPr lang="en-US"/>
          </a:p>
        </p:txBody>
      </p:sp>
    </p:spTree>
    <p:extLst>
      <p:ext uri="{BB962C8B-B14F-4D97-AF65-F5344CB8AC3E}">
        <p14:creationId xmlns:p14="http://schemas.microsoft.com/office/powerpoint/2010/main" val="596849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11</a:t>
            </a:fld>
            <a:endParaRPr lang="en-US"/>
          </a:p>
        </p:txBody>
      </p:sp>
    </p:spTree>
    <p:extLst>
      <p:ext uri="{BB962C8B-B14F-4D97-AF65-F5344CB8AC3E}">
        <p14:creationId xmlns:p14="http://schemas.microsoft.com/office/powerpoint/2010/main" val="2103973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12</a:t>
            </a:fld>
            <a:endParaRPr lang="en-US"/>
          </a:p>
        </p:txBody>
      </p:sp>
    </p:spTree>
    <p:extLst>
      <p:ext uri="{BB962C8B-B14F-4D97-AF65-F5344CB8AC3E}">
        <p14:creationId xmlns:p14="http://schemas.microsoft.com/office/powerpoint/2010/main" val="171502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13</a:t>
            </a:fld>
            <a:endParaRPr lang="en-US"/>
          </a:p>
        </p:txBody>
      </p:sp>
    </p:spTree>
    <p:extLst>
      <p:ext uri="{BB962C8B-B14F-4D97-AF65-F5344CB8AC3E}">
        <p14:creationId xmlns:p14="http://schemas.microsoft.com/office/powerpoint/2010/main" val="302486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14</a:t>
            </a:fld>
            <a:endParaRPr lang="en-US"/>
          </a:p>
        </p:txBody>
      </p:sp>
    </p:spTree>
    <p:extLst>
      <p:ext uri="{BB962C8B-B14F-4D97-AF65-F5344CB8AC3E}">
        <p14:creationId xmlns:p14="http://schemas.microsoft.com/office/powerpoint/2010/main" val="1974470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15</a:t>
            </a:fld>
            <a:endParaRPr lang="en-US"/>
          </a:p>
        </p:txBody>
      </p:sp>
    </p:spTree>
    <p:extLst>
      <p:ext uri="{BB962C8B-B14F-4D97-AF65-F5344CB8AC3E}">
        <p14:creationId xmlns:p14="http://schemas.microsoft.com/office/powerpoint/2010/main" val="3691262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16</a:t>
            </a:fld>
            <a:endParaRPr lang="en-US"/>
          </a:p>
        </p:txBody>
      </p:sp>
    </p:spTree>
    <p:extLst>
      <p:ext uri="{BB962C8B-B14F-4D97-AF65-F5344CB8AC3E}">
        <p14:creationId xmlns:p14="http://schemas.microsoft.com/office/powerpoint/2010/main" val="2358460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17</a:t>
            </a:fld>
            <a:endParaRPr lang="en-US"/>
          </a:p>
        </p:txBody>
      </p:sp>
    </p:spTree>
    <p:extLst>
      <p:ext uri="{BB962C8B-B14F-4D97-AF65-F5344CB8AC3E}">
        <p14:creationId xmlns:p14="http://schemas.microsoft.com/office/powerpoint/2010/main" val="365884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18</a:t>
            </a:fld>
            <a:endParaRPr lang="en-US"/>
          </a:p>
        </p:txBody>
      </p:sp>
    </p:spTree>
    <p:extLst>
      <p:ext uri="{BB962C8B-B14F-4D97-AF65-F5344CB8AC3E}">
        <p14:creationId xmlns:p14="http://schemas.microsoft.com/office/powerpoint/2010/main" val="626173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19</a:t>
            </a:fld>
            <a:endParaRPr lang="en-US"/>
          </a:p>
        </p:txBody>
      </p:sp>
    </p:spTree>
    <p:extLst>
      <p:ext uri="{BB962C8B-B14F-4D97-AF65-F5344CB8AC3E}">
        <p14:creationId xmlns:p14="http://schemas.microsoft.com/office/powerpoint/2010/main" val="2414615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DF8C7611-33D0-5D4D-97A9-0E468B5F1BF6}" type="slidenum">
              <a:rPr lang="en-US" smtClean="0"/>
              <a:t>2</a:t>
            </a:fld>
            <a:endParaRPr lang="en-US"/>
          </a:p>
        </p:txBody>
      </p:sp>
    </p:spTree>
    <p:extLst>
      <p:ext uri="{BB962C8B-B14F-4D97-AF65-F5344CB8AC3E}">
        <p14:creationId xmlns:p14="http://schemas.microsoft.com/office/powerpoint/2010/main" val="4137779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20</a:t>
            </a:fld>
            <a:endParaRPr lang="en-US"/>
          </a:p>
        </p:txBody>
      </p:sp>
    </p:spTree>
    <p:extLst>
      <p:ext uri="{BB962C8B-B14F-4D97-AF65-F5344CB8AC3E}">
        <p14:creationId xmlns:p14="http://schemas.microsoft.com/office/powerpoint/2010/main" val="2486172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22</a:t>
            </a:fld>
            <a:endParaRPr lang="en-US"/>
          </a:p>
        </p:txBody>
      </p:sp>
    </p:spTree>
    <p:extLst>
      <p:ext uri="{BB962C8B-B14F-4D97-AF65-F5344CB8AC3E}">
        <p14:creationId xmlns:p14="http://schemas.microsoft.com/office/powerpoint/2010/main" val="4177293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23</a:t>
            </a:fld>
            <a:endParaRPr lang="en-US"/>
          </a:p>
        </p:txBody>
      </p:sp>
    </p:spTree>
    <p:extLst>
      <p:ext uri="{BB962C8B-B14F-4D97-AF65-F5344CB8AC3E}">
        <p14:creationId xmlns:p14="http://schemas.microsoft.com/office/powerpoint/2010/main" val="2961778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24</a:t>
            </a:fld>
            <a:endParaRPr lang="en-US"/>
          </a:p>
        </p:txBody>
      </p:sp>
    </p:spTree>
    <p:extLst>
      <p:ext uri="{BB962C8B-B14F-4D97-AF65-F5344CB8AC3E}">
        <p14:creationId xmlns:p14="http://schemas.microsoft.com/office/powerpoint/2010/main" val="970578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One way to think about this is to build networks with “traditional” manifestations of personality and then iteratively add single processes and examine how its addition influences the relationships among personality manifestations. So here you see a temporal personality network with 9 nodes of personality manifestations and the relationships among them. </a:t>
            </a:r>
          </a:p>
          <a:p>
            <a:endParaRPr lang="en-US" dirty="0"/>
          </a:p>
          <a:p>
            <a:r>
              <a:rPr lang="en-US" dirty="0"/>
              <a:t>Now, observe what happens when I add in a triggering situation</a:t>
            </a:r>
          </a:p>
          <a:p>
            <a:endParaRPr lang="en-US" dirty="0"/>
          </a:p>
        </p:txBody>
      </p:sp>
    </p:spTree>
    <p:extLst>
      <p:ext uri="{BB962C8B-B14F-4D97-AF65-F5344CB8AC3E}">
        <p14:creationId xmlns:p14="http://schemas.microsoft.com/office/powerpoint/2010/main" val="4085879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And then we can add an expectancy and observe the change</a:t>
            </a:r>
          </a:p>
        </p:txBody>
      </p:sp>
    </p:spTree>
    <p:extLst>
      <p:ext uri="{BB962C8B-B14F-4D97-AF65-F5344CB8AC3E}">
        <p14:creationId xmlns:p14="http://schemas.microsoft.com/office/powerpoint/2010/main" val="305930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And finally we’ll add a personality state and observe the change</a:t>
            </a:r>
          </a:p>
        </p:txBody>
      </p:sp>
    </p:spTree>
    <p:extLst>
      <p:ext uri="{BB962C8B-B14F-4D97-AF65-F5344CB8AC3E}">
        <p14:creationId xmlns:p14="http://schemas.microsoft.com/office/powerpoint/2010/main" val="198033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It’s a little difficult to observe the changes that happen here, so we look at the profiles of edge weights like we did before and see how adding these processes influences the relationships among the </a:t>
            </a:r>
            <a:r>
              <a:rPr lang="en-US" dirty="0" err="1"/>
              <a:t>prsoanlity</a:t>
            </a:r>
            <a:r>
              <a:rPr lang="en-US" dirty="0"/>
              <a:t> manifestations</a:t>
            </a:r>
          </a:p>
        </p:txBody>
      </p:sp>
    </p:spTree>
    <p:extLst>
      <p:ext uri="{BB962C8B-B14F-4D97-AF65-F5344CB8AC3E}">
        <p14:creationId xmlns:p14="http://schemas.microsoft.com/office/powerpoint/2010/main" val="2063464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7758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7DB7C93-1690-C643-936A-D7C5DA73753D}"/>
              </a:ext>
            </a:extLst>
          </p:cNvPr>
          <p:cNvSpPr>
            <a:spLocks noGrp="1"/>
          </p:cNvSpPr>
          <p:nvPr>
            <p:ph type="body" idx="1"/>
          </p:nvPr>
        </p:nvSpPr>
        <p:spPr/>
        <p:txBody>
          <a:bodyPr/>
          <a:lstStyle/>
          <a:p>
            <a:r>
              <a:rPr lang="en-US" dirty="0"/>
              <a:t>Zooming in, we see that adding the expectancy (academic motivation) to the network, influences the relationship between current personality manifestations and future depression, with, for example a weaker positive relationship between current laziness and future depression, suggesting that academic motivation influences this if…then contingency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8C7611-33D0-5D4D-97A9-0E468B5F1BF6}" type="slidenum">
              <a:rPr lang="en-US" smtClean="0"/>
              <a:t>3</a:t>
            </a:fld>
            <a:endParaRPr lang="en-US"/>
          </a:p>
        </p:txBody>
      </p:sp>
    </p:spTree>
    <p:extLst>
      <p:ext uri="{BB962C8B-B14F-4D97-AF65-F5344CB8AC3E}">
        <p14:creationId xmlns:p14="http://schemas.microsoft.com/office/powerpoint/2010/main" val="3972738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idiographic personality networks can inform our understanding of personality development. Instead of conceptualizing personality development as mean level or rank order change across people over time, we can examine change within a person relative to him or herself.</a:t>
            </a:r>
          </a:p>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31</a:t>
            </a:fld>
            <a:endParaRPr lang="en-US"/>
          </a:p>
        </p:txBody>
      </p:sp>
    </p:spTree>
    <p:extLst>
      <p:ext uri="{BB962C8B-B14F-4D97-AF65-F5344CB8AC3E}">
        <p14:creationId xmlns:p14="http://schemas.microsoft.com/office/powerpoint/2010/main" val="2968600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two networks you see here. They represent data collected from the same individual one year apart. As you can see from the profile on the right, there was some consistency in the participants’ profile over two years as evidenced by the correlation you see at the top of the profile, but there was also a large degree of change, as evidenced by the differences between the red and blue lines on the profile.</a:t>
            </a:r>
          </a:p>
        </p:txBody>
      </p:sp>
      <p:sp>
        <p:nvSpPr>
          <p:cNvPr id="4" name="Slide Number Placeholder 3"/>
          <p:cNvSpPr>
            <a:spLocks noGrp="1"/>
          </p:cNvSpPr>
          <p:nvPr>
            <p:ph type="sldNum" sz="quarter" idx="10"/>
          </p:nvPr>
        </p:nvSpPr>
        <p:spPr/>
        <p:txBody>
          <a:bodyPr/>
          <a:lstStyle/>
          <a:p>
            <a:fld id="{68CD8A00-E25D-EB4B-8ABF-F118FDECFDA2}" type="slidenum">
              <a:rPr lang="en-US" smtClean="0"/>
              <a:t>32</a:t>
            </a:fld>
            <a:endParaRPr lang="en-US"/>
          </a:p>
        </p:txBody>
      </p:sp>
    </p:spTree>
    <p:extLst>
      <p:ext uri="{BB962C8B-B14F-4D97-AF65-F5344CB8AC3E}">
        <p14:creationId xmlns:p14="http://schemas.microsoft.com/office/powerpoint/2010/main" val="11653440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look at this for every participant in our sample and collect the correlation of their </a:t>
            </a:r>
            <a:r>
              <a:rPr lang="en-US" dirty="0" err="1"/>
              <a:t>ipsative</a:t>
            </a:r>
            <a:r>
              <a:rPr lang="en-US" dirty="0"/>
              <a:t> consistency into a distribution. </a:t>
            </a:r>
          </a:p>
        </p:txBody>
      </p:sp>
      <p:sp>
        <p:nvSpPr>
          <p:cNvPr id="4" name="Slide Number Placeholder 3"/>
          <p:cNvSpPr>
            <a:spLocks noGrp="1"/>
          </p:cNvSpPr>
          <p:nvPr>
            <p:ph type="sldNum" sz="quarter" idx="10"/>
          </p:nvPr>
        </p:nvSpPr>
        <p:spPr/>
        <p:txBody>
          <a:bodyPr/>
          <a:lstStyle/>
          <a:p>
            <a:fld id="{68CD8A00-E25D-EB4B-8ABF-F118FDECFDA2}" type="slidenum">
              <a:rPr lang="en-US" smtClean="0"/>
              <a:t>33</a:t>
            </a:fld>
            <a:endParaRPr lang="en-US"/>
          </a:p>
        </p:txBody>
      </p:sp>
    </p:spTree>
    <p:extLst>
      <p:ext uri="{BB962C8B-B14F-4D97-AF65-F5344CB8AC3E}">
        <p14:creationId xmlns:p14="http://schemas.microsoft.com/office/powerpoint/2010/main" val="1361200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34</a:t>
            </a:fld>
            <a:endParaRPr lang="en-US"/>
          </a:p>
        </p:txBody>
      </p:sp>
    </p:spTree>
    <p:extLst>
      <p:ext uri="{BB962C8B-B14F-4D97-AF65-F5344CB8AC3E}">
        <p14:creationId xmlns:p14="http://schemas.microsoft.com/office/powerpoint/2010/main" val="38029017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35</a:t>
            </a:fld>
            <a:endParaRPr lang="en-US"/>
          </a:p>
        </p:txBody>
      </p:sp>
    </p:spTree>
    <p:extLst>
      <p:ext uri="{BB962C8B-B14F-4D97-AF65-F5344CB8AC3E}">
        <p14:creationId xmlns:p14="http://schemas.microsoft.com/office/powerpoint/2010/main" val="184196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36</a:t>
            </a:fld>
            <a:endParaRPr lang="en-US"/>
          </a:p>
        </p:txBody>
      </p:sp>
    </p:spTree>
    <p:extLst>
      <p:ext uri="{BB962C8B-B14F-4D97-AF65-F5344CB8AC3E}">
        <p14:creationId xmlns:p14="http://schemas.microsoft.com/office/powerpoint/2010/main" val="2254318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37</a:t>
            </a:fld>
            <a:endParaRPr lang="en-US"/>
          </a:p>
        </p:txBody>
      </p:sp>
    </p:spTree>
    <p:extLst>
      <p:ext uri="{BB962C8B-B14F-4D97-AF65-F5344CB8AC3E}">
        <p14:creationId xmlns:p14="http://schemas.microsoft.com/office/powerpoint/2010/main" val="2749088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38</a:t>
            </a:fld>
            <a:endParaRPr lang="en-US"/>
          </a:p>
        </p:txBody>
      </p:sp>
    </p:spTree>
    <p:extLst>
      <p:ext uri="{BB962C8B-B14F-4D97-AF65-F5344CB8AC3E}">
        <p14:creationId xmlns:p14="http://schemas.microsoft.com/office/powerpoint/2010/main" val="4221237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2AE8D7-8093-9949-A036-C3FF78343826}"/>
              </a:ext>
            </a:extLst>
          </p:cNvPr>
          <p:cNvSpPr>
            <a:spLocks noGrp="1"/>
          </p:cNvSpPr>
          <p:nvPr>
            <p:ph type="body" idx="1"/>
          </p:nvPr>
        </p:nvSpPr>
        <p:spPr/>
        <p:txBody>
          <a:bodyPr/>
          <a:lstStyle/>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ABE0211-B0F5-1444-A6B9-8F50353B5C83}"/>
              </a:ext>
            </a:extLst>
          </p:cNvPr>
          <p:cNvSpPr>
            <a:spLocks noGrp="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4</a:t>
            </a:fld>
            <a:endParaRPr lang="en-US"/>
          </a:p>
        </p:txBody>
      </p:sp>
    </p:spTree>
    <p:extLst>
      <p:ext uri="{BB962C8B-B14F-4D97-AF65-F5344CB8AC3E}">
        <p14:creationId xmlns:p14="http://schemas.microsoft.com/office/powerpoint/2010/main" val="30986695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4D7E9C-2E17-6840-8BB5-8DC10D9774B2}"/>
              </a:ext>
            </a:extLst>
          </p:cNvPr>
          <p:cNvSpPr>
            <a:spLocks noGrp="1"/>
          </p:cNvSpPr>
          <p:nvPr>
            <p:ph type="body" idx="1"/>
          </p:nvPr>
        </p:nvSpPr>
        <p:spPr/>
        <p:txBody>
          <a:bodyPr/>
          <a:lstStyle/>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a:extLst>
              <a:ext uri="{FF2B5EF4-FFF2-40B4-BE49-F238E27FC236}">
                <a16:creationId xmlns:a16="http://schemas.microsoft.com/office/drawing/2014/main" id="{2640652D-1A61-0D4C-9B81-9B9A6904D115}"/>
              </a:ext>
            </a:extLst>
          </p:cNvPr>
          <p:cNvSpPr>
            <a:spLocks noGrp="1"/>
          </p:cNvSpPr>
          <p:nvPr>
            <p:ph type="body" idx="1"/>
          </p:nvPr>
        </p:nvSpPr>
        <p:spPr/>
        <p:txBody>
          <a:bodyPr/>
          <a:lstStyle/>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7E0A2D4-EBAC-0D41-8D29-91F57776686F}"/>
              </a:ext>
            </a:extLst>
          </p:cNvPr>
          <p:cNvSpPr>
            <a:spLocks noGrp="1"/>
          </p:cNvSpPr>
          <p:nvPr>
            <p:ph type="body" idx="1"/>
          </p:nvPr>
        </p:nvSpPr>
        <p:spPr/>
        <p:txBody>
          <a:bodyPr/>
          <a:lstStyle/>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7E0A2D4-EBAC-0D41-8D29-91F57776686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1971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45</a:t>
            </a:fld>
            <a:endParaRPr lang="en-US"/>
          </a:p>
        </p:txBody>
      </p:sp>
    </p:spTree>
    <p:extLst>
      <p:ext uri="{BB962C8B-B14F-4D97-AF65-F5344CB8AC3E}">
        <p14:creationId xmlns:p14="http://schemas.microsoft.com/office/powerpoint/2010/main" val="2713407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46</a:t>
            </a:fld>
            <a:endParaRPr lang="en-US"/>
          </a:p>
        </p:txBody>
      </p:sp>
    </p:spTree>
    <p:extLst>
      <p:ext uri="{BB962C8B-B14F-4D97-AF65-F5344CB8AC3E}">
        <p14:creationId xmlns:p14="http://schemas.microsoft.com/office/powerpoint/2010/main" val="34859387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47</a:t>
            </a:fld>
            <a:endParaRPr lang="en-US"/>
          </a:p>
        </p:txBody>
      </p:sp>
    </p:spTree>
    <p:extLst>
      <p:ext uri="{BB962C8B-B14F-4D97-AF65-F5344CB8AC3E}">
        <p14:creationId xmlns:p14="http://schemas.microsoft.com/office/powerpoint/2010/main" val="37356171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48</a:t>
            </a:fld>
            <a:endParaRPr lang="en-US"/>
          </a:p>
        </p:txBody>
      </p:sp>
    </p:spTree>
    <p:extLst>
      <p:ext uri="{BB962C8B-B14F-4D97-AF65-F5344CB8AC3E}">
        <p14:creationId xmlns:p14="http://schemas.microsoft.com/office/powerpoint/2010/main" val="20361470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49</a:t>
            </a:fld>
            <a:endParaRPr lang="en-US"/>
          </a:p>
        </p:txBody>
      </p:sp>
    </p:spTree>
    <p:extLst>
      <p:ext uri="{BB962C8B-B14F-4D97-AF65-F5344CB8AC3E}">
        <p14:creationId xmlns:p14="http://schemas.microsoft.com/office/powerpoint/2010/main" val="1204860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50</a:t>
            </a:fld>
            <a:endParaRPr lang="en-US"/>
          </a:p>
        </p:txBody>
      </p:sp>
    </p:spTree>
    <p:extLst>
      <p:ext uri="{BB962C8B-B14F-4D97-AF65-F5344CB8AC3E}">
        <p14:creationId xmlns:p14="http://schemas.microsoft.com/office/powerpoint/2010/main" val="788008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a:t>
            </a:fld>
            <a:endParaRPr lang="en-US"/>
          </a:p>
        </p:txBody>
      </p:sp>
    </p:spTree>
    <p:extLst>
      <p:ext uri="{BB962C8B-B14F-4D97-AF65-F5344CB8AC3E}">
        <p14:creationId xmlns:p14="http://schemas.microsoft.com/office/powerpoint/2010/main" val="11150315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51</a:t>
            </a:fld>
            <a:endParaRPr lang="en-US"/>
          </a:p>
        </p:txBody>
      </p:sp>
    </p:spTree>
    <p:extLst>
      <p:ext uri="{BB962C8B-B14F-4D97-AF65-F5344CB8AC3E}">
        <p14:creationId xmlns:p14="http://schemas.microsoft.com/office/powerpoint/2010/main" val="9889797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52</a:t>
            </a:fld>
            <a:endParaRPr lang="en-US"/>
          </a:p>
        </p:txBody>
      </p:sp>
    </p:spTree>
    <p:extLst>
      <p:ext uri="{BB962C8B-B14F-4D97-AF65-F5344CB8AC3E}">
        <p14:creationId xmlns:p14="http://schemas.microsoft.com/office/powerpoint/2010/main" val="26228896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53</a:t>
            </a:fld>
            <a:endParaRPr lang="en-US"/>
          </a:p>
        </p:txBody>
      </p:sp>
    </p:spTree>
    <p:extLst>
      <p:ext uri="{BB962C8B-B14F-4D97-AF65-F5344CB8AC3E}">
        <p14:creationId xmlns:p14="http://schemas.microsoft.com/office/powerpoint/2010/main" val="19150056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54</a:t>
            </a:fld>
            <a:endParaRPr lang="en-US"/>
          </a:p>
        </p:txBody>
      </p:sp>
    </p:spTree>
    <p:extLst>
      <p:ext uri="{BB962C8B-B14F-4D97-AF65-F5344CB8AC3E}">
        <p14:creationId xmlns:p14="http://schemas.microsoft.com/office/powerpoint/2010/main" val="6775940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55</a:t>
            </a:fld>
            <a:endParaRPr lang="en-US"/>
          </a:p>
        </p:txBody>
      </p:sp>
    </p:spTree>
    <p:extLst>
      <p:ext uri="{BB962C8B-B14F-4D97-AF65-F5344CB8AC3E}">
        <p14:creationId xmlns:p14="http://schemas.microsoft.com/office/powerpoint/2010/main" val="18698323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56</a:t>
            </a:fld>
            <a:endParaRPr lang="en-US"/>
          </a:p>
        </p:txBody>
      </p:sp>
    </p:spTree>
    <p:extLst>
      <p:ext uri="{BB962C8B-B14F-4D97-AF65-F5344CB8AC3E}">
        <p14:creationId xmlns:p14="http://schemas.microsoft.com/office/powerpoint/2010/main" val="35991723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57</a:t>
            </a:fld>
            <a:endParaRPr lang="en-US"/>
          </a:p>
        </p:txBody>
      </p:sp>
    </p:spTree>
    <p:extLst>
      <p:ext uri="{BB962C8B-B14F-4D97-AF65-F5344CB8AC3E}">
        <p14:creationId xmlns:p14="http://schemas.microsoft.com/office/powerpoint/2010/main" val="20422201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8C7611-33D0-5D4D-97A9-0E468B5F1BF6}" type="slidenum">
              <a:rPr lang="en-US" smtClean="0"/>
              <a:t>58</a:t>
            </a:fld>
            <a:endParaRPr lang="en-US"/>
          </a:p>
        </p:txBody>
      </p:sp>
    </p:spTree>
    <p:extLst>
      <p:ext uri="{BB962C8B-B14F-4D97-AF65-F5344CB8AC3E}">
        <p14:creationId xmlns:p14="http://schemas.microsoft.com/office/powerpoint/2010/main" val="30150996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59</a:t>
            </a:fld>
            <a:endParaRPr lang="en-US"/>
          </a:p>
        </p:txBody>
      </p:sp>
    </p:spTree>
    <p:extLst>
      <p:ext uri="{BB962C8B-B14F-4D97-AF65-F5344CB8AC3E}">
        <p14:creationId xmlns:p14="http://schemas.microsoft.com/office/powerpoint/2010/main" val="2407946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6</a:t>
            </a:fld>
            <a:endParaRPr lang="en-US"/>
          </a:p>
        </p:txBody>
      </p:sp>
    </p:spTree>
    <p:extLst>
      <p:ext uri="{BB962C8B-B14F-4D97-AF65-F5344CB8AC3E}">
        <p14:creationId xmlns:p14="http://schemas.microsoft.com/office/powerpoint/2010/main" val="3935172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7</a:t>
            </a:fld>
            <a:endParaRPr lang="en-US"/>
          </a:p>
        </p:txBody>
      </p:sp>
    </p:spTree>
    <p:extLst>
      <p:ext uri="{BB962C8B-B14F-4D97-AF65-F5344CB8AC3E}">
        <p14:creationId xmlns:p14="http://schemas.microsoft.com/office/powerpoint/2010/main" val="1026030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8</a:t>
            </a:fld>
            <a:endParaRPr lang="en-US"/>
          </a:p>
        </p:txBody>
      </p:sp>
    </p:spTree>
    <p:extLst>
      <p:ext uri="{BB962C8B-B14F-4D97-AF65-F5344CB8AC3E}">
        <p14:creationId xmlns:p14="http://schemas.microsoft.com/office/powerpoint/2010/main" val="1287143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9</a:t>
            </a:fld>
            <a:endParaRPr lang="en-US"/>
          </a:p>
        </p:txBody>
      </p:sp>
    </p:spTree>
    <p:extLst>
      <p:ext uri="{BB962C8B-B14F-4D97-AF65-F5344CB8AC3E}">
        <p14:creationId xmlns:p14="http://schemas.microsoft.com/office/powerpoint/2010/main" val="134528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15D830-CC6F-784E-B20D-CEF8A88F72F2}" type="datetimeFigureOut">
              <a:rPr lang="en-US" smtClean="0"/>
              <a:t>5/31/18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4158695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5D830-CC6F-784E-B20D-CEF8A88F72F2}" type="datetimeFigureOut">
              <a:rPr lang="en-US" smtClean="0"/>
              <a:t>5/31/18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1443571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5D830-CC6F-784E-B20D-CEF8A88F72F2}" type="datetimeFigureOut">
              <a:rPr lang="en-US" smtClean="0"/>
              <a:t>5/31/18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2087578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5D830-CC6F-784E-B20D-CEF8A88F72F2}" type="datetimeFigureOut">
              <a:rPr lang="en-US" smtClean="0"/>
              <a:t>5/31/18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1686017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15D830-CC6F-784E-B20D-CEF8A88F72F2}" type="datetimeFigureOut">
              <a:rPr lang="en-US" smtClean="0"/>
              <a:t>5/31/18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4099515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15D830-CC6F-784E-B20D-CEF8A88F72F2}" type="datetimeFigureOut">
              <a:rPr lang="en-US" smtClean="0"/>
              <a:t>5/31/18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2912242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15D830-CC6F-784E-B20D-CEF8A88F72F2}" type="datetimeFigureOut">
              <a:rPr lang="en-US" smtClean="0"/>
              <a:t>5/31/18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426238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15D830-CC6F-784E-B20D-CEF8A88F72F2}" type="datetimeFigureOut">
              <a:rPr lang="en-US" smtClean="0"/>
              <a:t>5/31/18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257015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15D830-CC6F-784E-B20D-CEF8A88F72F2}" type="datetimeFigureOut">
              <a:rPr lang="en-US" smtClean="0"/>
              <a:t>5/31/18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1220269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15D830-CC6F-784E-B20D-CEF8A88F72F2}" type="datetimeFigureOut">
              <a:rPr lang="en-US" smtClean="0"/>
              <a:t>5/31/18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3771460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15D830-CC6F-784E-B20D-CEF8A88F72F2}" type="datetimeFigureOut">
              <a:rPr lang="en-US" smtClean="0"/>
              <a:t>5/31/18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918852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15D830-CC6F-784E-B20D-CEF8A88F72F2}" type="datetimeFigureOut">
              <a:rPr lang="en-US" smtClean="0"/>
              <a:t>5/31/18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5E25AA-39AE-7540-A73D-7D4AE4D344EC}" type="slidenum">
              <a:rPr lang="en-US" smtClean="0"/>
              <a:t>‹#›</a:t>
            </a:fld>
            <a:endParaRPr lang="en-US"/>
          </a:p>
        </p:txBody>
      </p:sp>
    </p:spTree>
    <p:extLst>
      <p:ext uri="{BB962C8B-B14F-4D97-AF65-F5344CB8AC3E}">
        <p14:creationId xmlns:p14="http://schemas.microsoft.com/office/powerpoint/2010/main" val="25676262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3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3.png"/><Relationship Id="rId4" Type="http://schemas.openxmlformats.org/officeDocument/2006/relationships/image" Target="../media/image11.emf"/></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emf"/><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emf"/><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AD6E0-CB87-1C45-93EA-544707CBC8BD}"/>
              </a:ext>
            </a:extLst>
          </p:cNvPr>
          <p:cNvSpPr>
            <a:spLocks noGrp="1"/>
          </p:cNvSpPr>
          <p:nvPr>
            <p:ph type="ctrTitle"/>
          </p:nvPr>
        </p:nvSpPr>
        <p:spPr/>
        <p:txBody>
          <a:bodyPr>
            <a:noAutofit/>
          </a:bodyPr>
          <a:lstStyle/>
          <a:p>
            <a:r>
              <a:rPr lang="en-US" sz="4000" b="1" dirty="0">
                <a:solidFill>
                  <a:srgbClr val="C00000"/>
                </a:solidFill>
              </a:rPr>
              <a:t>Idiographic Personality: A Methodological Perspective on Measuring and Modeling Individuals</a:t>
            </a:r>
          </a:p>
        </p:txBody>
      </p:sp>
      <p:sp>
        <p:nvSpPr>
          <p:cNvPr id="3" name="Subtitle 2">
            <a:extLst>
              <a:ext uri="{FF2B5EF4-FFF2-40B4-BE49-F238E27FC236}">
                <a16:creationId xmlns:a16="http://schemas.microsoft.com/office/drawing/2014/main" id="{46D20108-51CD-0C4F-BB62-177913EDE172}"/>
              </a:ext>
            </a:extLst>
          </p:cNvPr>
          <p:cNvSpPr>
            <a:spLocks noGrp="1"/>
          </p:cNvSpPr>
          <p:nvPr>
            <p:ph type="subTitle" idx="1"/>
          </p:nvPr>
        </p:nvSpPr>
        <p:spPr/>
        <p:txBody>
          <a:bodyPr/>
          <a:lstStyle/>
          <a:p>
            <a:r>
              <a:rPr lang="en-US" dirty="0"/>
              <a:t>Emorie D. Beck and Joshua J. Jackson</a:t>
            </a:r>
          </a:p>
          <a:p>
            <a:r>
              <a:rPr lang="en-US" dirty="0"/>
              <a:t>Washington University in St. Louis</a:t>
            </a:r>
          </a:p>
        </p:txBody>
      </p:sp>
      <p:pic>
        <p:nvPicPr>
          <p:cNvPr id="4" name="Picture 3">
            <a:extLst>
              <a:ext uri="{FF2B5EF4-FFF2-40B4-BE49-F238E27FC236}">
                <a16:creationId xmlns:a16="http://schemas.microsoft.com/office/drawing/2014/main" id="{23C0ECEF-C6F1-E946-9BD7-1F3F3C750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753" y="4641215"/>
            <a:ext cx="1889760" cy="1889760"/>
          </a:xfrm>
          <a:prstGeom prst="rect">
            <a:avLst/>
          </a:prstGeom>
        </p:spPr>
      </p:pic>
    </p:spTree>
    <p:extLst>
      <p:ext uri="{BB962C8B-B14F-4D97-AF65-F5344CB8AC3E}">
        <p14:creationId xmlns:p14="http://schemas.microsoft.com/office/powerpoint/2010/main" val="3512003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7212C5-7A75-D445-89B4-120C066BEC4E}"/>
              </a:ext>
            </a:extLst>
          </p:cNvPr>
          <p:cNvPicPr>
            <a:picLocks noChangeAspect="1"/>
          </p:cNvPicPr>
          <p:nvPr/>
        </p:nvPicPr>
        <p:blipFill>
          <a:blip r:embed="rId3"/>
          <a:stretch>
            <a:fillRect/>
          </a:stretch>
        </p:blipFill>
        <p:spPr>
          <a:xfrm>
            <a:off x="5051978" y="2803127"/>
            <a:ext cx="3694458" cy="2609052"/>
          </a:xfrm>
          <a:prstGeom prst="rect">
            <a:avLst/>
          </a:prstGeom>
        </p:spPr>
      </p:pic>
      <p:pic>
        <p:nvPicPr>
          <p:cNvPr id="3" name="Picture 2">
            <a:extLst>
              <a:ext uri="{FF2B5EF4-FFF2-40B4-BE49-F238E27FC236}">
                <a16:creationId xmlns:a16="http://schemas.microsoft.com/office/drawing/2014/main" id="{EADBC2E0-F81B-9B44-8194-6E9C0BAB4A2A}"/>
              </a:ext>
            </a:extLst>
          </p:cNvPr>
          <p:cNvPicPr>
            <a:picLocks noChangeAspect="1"/>
          </p:cNvPicPr>
          <p:nvPr/>
        </p:nvPicPr>
        <p:blipFill>
          <a:blip r:embed="rId4"/>
          <a:stretch>
            <a:fillRect/>
          </a:stretch>
        </p:blipFill>
        <p:spPr>
          <a:xfrm>
            <a:off x="139700" y="2500309"/>
            <a:ext cx="4741087" cy="3214688"/>
          </a:xfrm>
          <a:prstGeom prst="rect">
            <a:avLst/>
          </a:prstGeom>
        </p:spPr>
      </p:pic>
      <p:sp>
        <p:nvSpPr>
          <p:cNvPr id="4" name="Rectangle 3">
            <a:extLst>
              <a:ext uri="{FF2B5EF4-FFF2-40B4-BE49-F238E27FC236}">
                <a16:creationId xmlns:a16="http://schemas.microsoft.com/office/drawing/2014/main" id="{CC0E96EA-E305-F84D-A896-C8D35B6FD771}"/>
              </a:ext>
            </a:extLst>
          </p:cNvPr>
          <p:cNvSpPr/>
          <p:nvPr/>
        </p:nvSpPr>
        <p:spPr>
          <a:xfrm>
            <a:off x="808383" y="997223"/>
            <a:ext cx="3326295" cy="1219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GIMME</a:t>
            </a:r>
          </a:p>
        </p:txBody>
      </p:sp>
      <p:sp>
        <p:nvSpPr>
          <p:cNvPr id="9" name="Rectangle 8">
            <a:extLst>
              <a:ext uri="{FF2B5EF4-FFF2-40B4-BE49-F238E27FC236}">
                <a16:creationId xmlns:a16="http://schemas.microsoft.com/office/drawing/2014/main" id="{2E214025-DA02-6743-89F5-2B5BA08083C1}"/>
              </a:ext>
            </a:extLst>
          </p:cNvPr>
          <p:cNvSpPr/>
          <p:nvPr/>
        </p:nvSpPr>
        <p:spPr>
          <a:xfrm>
            <a:off x="5051978" y="997223"/>
            <a:ext cx="3694457" cy="1219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VAR Bayesian Dynamic Model</a:t>
            </a:r>
            <a:endParaRPr lang="en-US" sz="6600" b="1" dirty="0">
              <a:effectLst/>
            </a:endParaRPr>
          </a:p>
        </p:txBody>
      </p:sp>
      <p:sp>
        <p:nvSpPr>
          <p:cNvPr id="5" name="TextBox 4">
            <a:extLst>
              <a:ext uri="{FF2B5EF4-FFF2-40B4-BE49-F238E27FC236}">
                <a16:creationId xmlns:a16="http://schemas.microsoft.com/office/drawing/2014/main" id="{1301D370-4BFC-DD46-BB89-6242943A2520}"/>
              </a:ext>
            </a:extLst>
          </p:cNvPr>
          <p:cNvSpPr txBox="1"/>
          <p:nvPr/>
        </p:nvSpPr>
        <p:spPr>
          <a:xfrm>
            <a:off x="5051978" y="5654738"/>
            <a:ext cx="3949147" cy="338554"/>
          </a:xfrm>
          <a:prstGeom prst="rect">
            <a:avLst/>
          </a:prstGeom>
          <a:noFill/>
        </p:spPr>
        <p:txBody>
          <a:bodyPr wrap="square" rtlCol="0">
            <a:spAutoFit/>
          </a:bodyPr>
          <a:lstStyle/>
          <a:p>
            <a:r>
              <a:rPr lang="en-US" sz="1600" dirty="0"/>
              <a:t>Krone, Albers, </a:t>
            </a:r>
            <a:r>
              <a:rPr lang="en-US" sz="1600" dirty="0" err="1"/>
              <a:t>Kuppens</a:t>
            </a:r>
            <a:r>
              <a:rPr lang="en-US" sz="1600" dirty="0"/>
              <a:t>, &amp; Timmerman, 2017</a:t>
            </a:r>
          </a:p>
        </p:txBody>
      </p:sp>
      <p:sp>
        <p:nvSpPr>
          <p:cNvPr id="11" name="TextBox 10">
            <a:extLst>
              <a:ext uri="{FF2B5EF4-FFF2-40B4-BE49-F238E27FC236}">
                <a16:creationId xmlns:a16="http://schemas.microsoft.com/office/drawing/2014/main" id="{9E465FC7-0510-3247-BE40-48FBEB34ED3D}"/>
              </a:ext>
            </a:extLst>
          </p:cNvPr>
          <p:cNvSpPr txBox="1"/>
          <p:nvPr/>
        </p:nvSpPr>
        <p:spPr>
          <a:xfrm>
            <a:off x="496956" y="5654738"/>
            <a:ext cx="3949147" cy="338554"/>
          </a:xfrm>
          <a:prstGeom prst="rect">
            <a:avLst/>
          </a:prstGeom>
          <a:noFill/>
        </p:spPr>
        <p:txBody>
          <a:bodyPr wrap="square" rtlCol="0">
            <a:spAutoFit/>
          </a:bodyPr>
          <a:lstStyle/>
          <a:p>
            <a:r>
              <a:rPr lang="en-US" sz="1600" dirty="0" err="1"/>
              <a:t>Beltz</a:t>
            </a:r>
            <a:r>
              <a:rPr lang="en-US" sz="1600" dirty="0"/>
              <a:t> &amp; Gates, 2017; Wright et al., 2017</a:t>
            </a:r>
          </a:p>
        </p:txBody>
      </p:sp>
    </p:spTree>
    <p:extLst>
      <p:ext uri="{BB962C8B-B14F-4D97-AF65-F5344CB8AC3E}">
        <p14:creationId xmlns:p14="http://schemas.microsoft.com/office/powerpoint/2010/main" val="1472320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extLst>
              <p:ext uri="{D42A27DB-BD31-4B8C-83A1-F6EECF244321}">
                <p14:modId xmlns:p14="http://schemas.microsoft.com/office/powerpoint/2010/main" val="2029225167"/>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TextBox 1">
            <a:extLst>
              <a:ext uri="{FF2B5EF4-FFF2-40B4-BE49-F238E27FC236}">
                <a16:creationId xmlns:a16="http://schemas.microsoft.com/office/drawing/2014/main" id="{8FC23AE8-8A6D-DE49-A6C1-D5D6D8C55E6F}"/>
              </a:ext>
            </a:extLst>
          </p:cNvPr>
          <p:cNvSpPr txBox="1"/>
          <p:nvPr/>
        </p:nvSpPr>
        <p:spPr>
          <a:xfrm>
            <a:off x="1166294" y="2557463"/>
            <a:ext cx="6786562" cy="1938992"/>
          </a:xfrm>
          <a:prstGeom prst="rect">
            <a:avLst/>
          </a:prstGeom>
          <a:noFill/>
        </p:spPr>
        <p:txBody>
          <a:bodyPr wrap="square" rtlCol="0">
            <a:spAutoFit/>
          </a:bodyPr>
          <a:lstStyle/>
          <a:p>
            <a:pPr algn="ctr"/>
            <a:r>
              <a:rPr lang="en-US" sz="4000" b="1" dirty="0">
                <a:solidFill>
                  <a:srgbClr val="0432DB"/>
                </a:solidFill>
              </a:rPr>
              <a:t>What does idiographic assessment and modeling buy us, and how do we do it well?</a:t>
            </a:r>
          </a:p>
        </p:txBody>
      </p:sp>
    </p:spTree>
    <p:extLst>
      <p:ext uri="{BB962C8B-B14F-4D97-AF65-F5344CB8AC3E}">
        <p14:creationId xmlns:p14="http://schemas.microsoft.com/office/powerpoint/2010/main" val="2814366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7D8EB1-FC18-144D-9219-D3D5134849FD}"/>
              </a:ext>
            </a:extLst>
          </p:cNvPr>
          <p:cNvSpPr/>
          <p:nvPr/>
        </p:nvSpPr>
        <p:spPr>
          <a:xfrm>
            <a:off x="152400" y="871047"/>
            <a:ext cx="25765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pic>
        <p:nvPicPr>
          <p:cNvPr id="8" name="Picture 7">
            <a:extLst>
              <a:ext uri="{FF2B5EF4-FFF2-40B4-BE49-F238E27FC236}">
                <a16:creationId xmlns:a16="http://schemas.microsoft.com/office/drawing/2014/main" id="{553C7FFA-A7BE-BE4C-B257-5415EC294B7E}"/>
              </a:ext>
            </a:extLst>
          </p:cNvPr>
          <p:cNvPicPr>
            <a:picLocks noChangeAspect="1"/>
          </p:cNvPicPr>
          <p:nvPr/>
        </p:nvPicPr>
        <p:blipFill>
          <a:blip r:embed="rId3"/>
          <a:stretch>
            <a:fillRect/>
          </a:stretch>
        </p:blipFill>
        <p:spPr>
          <a:xfrm>
            <a:off x="2728913" y="740149"/>
            <a:ext cx="3879713" cy="1939857"/>
          </a:xfrm>
          <a:prstGeom prst="rect">
            <a:avLst/>
          </a:prstGeom>
        </p:spPr>
      </p:pic>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Tree>
    <p:extLst>
      <p:ext uri="{BB962C8B-B14F-4D97-AF65-F5344CB8AC3E}">
        <p14:creationId xmlns:p14="http://schemas.microsoft.com/office/powerpoint/2010/main" val="1670620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7D8EB1-FC18-144D-9219-D3D5134849FD}"/>
              </a:ext>
            </a:extLst>
          </p:cNvPr>
          <p:cNvSpPr/>
          <p:nvPr/>
        </p:nvSpPr>
        <p:spPr>
          <a:xfrm>
            <a:off x="152400" y="871047"/>
            <a:ext cx="25765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5" name="Rectangle 4">
            <a:extLst>
              <a:ext uri="{FF2B5EF4-FFF2-40B4-BE49-F238E27FC236}">
                <a16:creationId xmlns:a16="http://schemas.microsoft.com/office/drawing/2014/main" id="{9E767824-7460-4F45-84EF-D90951B992EC}"/>
              </a:ext>
            </a:extLst>
          </p:cNvPr>
          <p:cNvSpPr/>
          <p:nvPr/>
        </p:nvSpPr>
        <p:spPr>
          <a:xfrm>
            <a:off x="152400" y="2832250"/>
            <a:ext cx="25765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pic>
        <p:nvPicPr>
          <p:cNvPr id="8" name="Picture 7">
            <a:extLst>
              <a:ext uri="{FF2B5EF4-FFF2-40B4-BE49-F238E27FC236}">
                <a16:creationId xmlns:a16="http://schemas.microsoft.com/office/drawing/2014/main" id="{553C7FFA-A7BE-BE4C-B257-5415EC294B7E}"/>
              </a:ext>
            </a:extLst>
          </p:cNvPr>
          <p:cNvPicPr>
            <a:picLocks noChangeAspect="1"/>
          </p:cNvPicPr>
          <p:nvPr/>
        </p:nvPicPr>
        <p:blipFill>
          <a:blip r:embed="rId3"/>
          <a:stretch>
            <a:fillRect/>
          </a:stretch>
        </p:blipFill>
        <p:spPr>
          <a:xfrm>
            <a:off x="2728913" y="740149"/>
            <a:ext cx="3879713" cy="1939857"/>
          </a:xfrm>
          <a:prstGeom prst="rect">
            <a:avLst/>
          </a:prstGeom>
        </p:spPr>
      </p:pic>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pic>
        <p:nvPicPr>
          <p:cNvPr id="15" name="Picture 14">
            <a:extLst>
              <a:ext uri="{FF2B5EF4-FFF2-40B4-BE49-F238E27FC236}">
                <a16:creationId xmlns:a16="http://schemas.microsoft.com/office/drawing/2014/main" id="{814EB2A8-8866-E04A-A9B8-481DE35F112B}"/>
              </a:ext>
            </a:extLst>
          </p:cNvPr>
          <p:cNvPicPr>
            <a:picLocks noChangeAspect="1"/>
          </p:cNvPicPr>
          <p:nvPr/>
        </p:nvPicPr>
        <p:blipFill>
          <a:blip r:embed="rId4"/>
          <a:stretch>
            <a:fillRect/>
          </a:stretch>
        </p:blipFill>
        <p:spPr>
          <a:xfrm>
            <a:off x="2728914" y="2813735"/>
            <a:ext cx="1979718" cy="1979718"/>
          </a:xfrm>
          <a:prstGeom prst="rect">
            <a:avLst/>
          </a:prstGeom>
        </p:spPr>
      </p:pic>
      <p:sp>
        <p:nvSpPr>
          <p:cNvPr id="18" name="Oval 17">
            <a:extLst>
              <a:ext uri="{FF2B5EF4-FFF2-40B4-BE49-F238E27FC236}">
                <a16:creationId xmlns:a16="http://schemas.microsoft.com/office/drawing/2014/main" id="{C268B715-126B-6F4B-932F-B618B09E5A60}"/>
              </a:ext>
            </a:extLst>
          </p:cNvPr>
          <p:cNvSpPr/>
          <p:nvPr/>
        </p:nvSpPr>
        <p:spPr>
          <a:xfrm>
            <a:off x="4266200" y="3478995"/>
            <a:ext cx="403200" cy="424800"/>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464AC99-6B8F-C441-A5E8-5034CA7447EF}"/>
              </a:ext>
            </a:extLst>
          </p:cNvPr>
          <p:cNvSpPr txBox="1"/>
          <p:nvPr/>
        </p:nvSpPr>
        <p:spPr>
          <a:xfrm>
            <a:off x="4887202" y="2702444"/>
            <a:ext cx="2671200" cy="2031325"/>
          </a:xfrm>
          <a:prstGeom prst="rect">
            <a:avLst/>
          </a:prstGeom>
          <a:noFill/>
        </p:spPr>
        <p:txBody>
          <a:bodyPr wrap="square" rtlCol="0">
            <a:spAutoFit/>
          </a:bodyPr>
          <a:lstStyle/>
          <a:p>
            <a:r>
              <a:rPr lang="en-US" b="1" dirty="0"/>
              <a:t>T</a:t>
            </a:r>
            <a:r>
              <a:rPr lang="en-US" dirty="0"/>
              <a:t>riggering Situations</a:t>
            </a:r>
          </a:p>
          <a:p>
            <a:r>
              <a:rPr lang="en-US" b="1" dirty="0"/>
              <a:t>E</a:t>
            </a:r>
            <a:r>
              <a:rPr lang="en-US" dirty="0"/>
              <a:t>xpectancies</a:t>
            </a:r>
          </a:p>
          <a:p>
            <a:r>
              <a:rPr lang="en-US" b="1" dirty="0"/>
              <a:t>S</a:t>
            </a:r>
            <a:r>
              <a:rPr lang="en-US" dirty="0"/>
              <a:t>tates /</a:t>
            </a:r>
          </a:p>
          <a:p>
            <a:r>
              <a:rPr lang="en-US" b="1" dirty="0"/>
              <a:t>S</a:t>
            </a:r>
            <a:r>
              <a:rPr lang="en-US" dirty="0"/>
              <a:t>tate </a:t>
            </a:r>
          </a:p>
          <a:p>
            <a:r>
              <a:rPr lang="en-US" b="1" dirty="0"/>
              <a:t>E</a:t>
            </a:r>
            <a:r>
              <a:rPr lang="en-US" dirty="0"/>
              <a:t>xpression</a:t>
            </a:r>
          </a:p>
          <a:p>
            <a:r>
              <a:rPr lang="en-US" b="1" dirty="0"/>
              <a:t>R</a:t>
            </a:r>
            <a:r>
              <a:rPr lang="en-US" dirty="0"/>
              <a:t>e-</a:t>
            </a:r>
          </a:p>
          <a:p>
            <a:r>
              <a:rPr lang="en-US" b="1" dirty="0"/>
              <a:t>A</a:t>
            </a:r>
            <a:r>
              <a:rPr lang="en-US" dirty="0"/>
              <a:t>ctions</a:t>
            </a:r>
          </a:p>
        </p:txBody>
      </p:sp>
      <p:cxnSp>
        <p:nvCxnSpPr>
          <p:cNvPr id="20" name="Straight Arrow Connector 19">
            <a:extLst>
              <a:ext uri="{FF2B5EF4-FFF2-40B4-BE49-F238E27FC236}">
                <a16:creationId xmlns:a16="http://schemas.microsoft.com/office/drawing/2014/main" id="{D053FC5A-A363-574F-9FE6-62BEA257FF76}"/>
              </a:ext>
            </a:extLst>
          </p:cNvPr>
          <p:cNvCxnSpPr>
            <a:cxnSpLocks/>
            <a:endCxn id="23" idx="6"/>
          </p:cNvCxnSpPr>
          <p:nvPr/>
        </p:nvCxnSpPr>
        <p:spPr>
          <a:xfrm flipH="1">
            <a:off x="3739508" y="2948358"/>
            <a:ext cx="1147694" cy="695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81D2830-4629-764A-B528-E831077617D7}"/>
              </a:ext>
            </a:extLst>
          </p:cNvPr>
          <p:cNvCxnSpPr>
            <a:cxnSpLocks/>
          </p:cNvCxnSpPr>
          <p:nvPr/>
        </p:nvCxnSpPr>
        <p:spPr>
          <a:xfrm flipH="1">
            <a:off x="4559575" y="3210643"/>
            <a:ext cx="385198" cy="398684"/>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1E99193-24BA-9A4F-BC99-F80BCE48C9F7}"/>
              </a:ext>
            </a:extLst>
          </p:cNvPr>
          <p:cNvCxnSpPr>
            <a:cxnSpLocks/>
            <a:stCxn id="19" idx="1"/>
            <a:endCxn id="23" idx="3"/>
          </p:cNvCxnSpPr>
          <p:nvPr/>
        </p:nvCxnSpPr>
        <p:spPr>
          <a:xfrm flipH="1">
            <a:off x="3400370" y="3718107"/>
            <a:ext cx="1486832" cy="114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B5C4D3A-CA6C-0C48-A62B-E949B6512951}"/>
              </a:ext>
            </a:extLst>
          </p:cNvPr>
          <p:cNvSpPr/>
          <p:nvPr/>
        </p:nvSpPr>
        <p:spPr>
          <a:xfrm>
            <a:off x="3342183" y="3376725"/>
            <a:ext cx="397325" cy="53386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48DB81B-FE16-BB46-B7EF-5D2B24DF76DB}"/>
              </a:ext>
            </a:extLst>
          </p:cNvPr>
          <p:cNvSpPr/>
          <p:nvPr/>
        </p:nvSpPr>
        <p:spPr>
          <a:xfrm>
            <a:off x="2965055" y="3609327"/>
            <a:ext cx="420291" cy="40398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1005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7D8EB1-FC18-144D-9219-D3D5134849FD}"/>
              </a:ext>
            </a:extLst>
          </p:cNvPr>
          <p:cNvSpPr/>
          <p:nvPr/>
        </p:nvSpPr>
        <p:spPr>
          <a:xfrm>
            <a:off x="152400" y="871047"/>
            <a:ext cx="25765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5" name="Rectangle 4">
            <a:extLst>
              <a:ext uri="{FF2B5EF4-FFF2-40B4-BE49-F238E27FC236}">
                <a16:creationId xmlns:a16="http://schemas.microsoft.com/office/drawing/2014/main" id="{9E767824-7460-4F45-84EF-D90951B992EC}"/>
              </a:ext>
            </a:extLst>
          </p:cNvPr>
          <p:cNvSpPr/>
          <p:nvPr/>
        </p:nvSpPr>
        <p:spPr>
          <a:xfrm>
            <a:off x="152400" y="2832250"/>
            <a:ext cx="25765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sp>
        <p:nvSpPr>
          <p:cNvPr id="6" name="Rectangle 5">
            <a:extLst>
              <a:ext uri="{FF2B5EF4-FFF2-40B4-BE49-F238E27FC236}">
                <a16:creationId xmlns:a16="http://schemas.microsoft.com/office/drawing/2014/main" id="{E77BCACA-9B1A-F543-82DA-11352DE3FAAD}"/>
              </a:ext>
            </a:extLst>
          </p:cNvPr>
          <p:cNvSpPr/>
          <p:nvPr/>
        </p:nvSpPr>
        <p:spPr>
          <a:xfrm>
            <a:off x="152400" y="4793453"/>
            <a:ext cx="2576513" cy="18207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pic>
        <p:nvPicPr>
          <p:cNvPr id="8" name="Picture 7">
            <a:extLst>
              <a:ext uri="{FF2B5EF4-FFF2-40B4-BE49-F238E27FC236}">
                <a16:creationId xmlns:a16="http://schemas.microsoft.com/office/drawing/2014/main" id="{553C7FFA-A7BE-BE4C-B257-5415EC294B7E}"/>
              </a:ext>
            </a:extLst>
          </p:cNvPr>
          <p:cNvPicPr>
            <a:picLocks noChangeAspect="1"/>
          </p:cNvPicPr>
          <p:nvPr/>
        </p:nvPicPr>
        <p:blipFill>
          <a:blip r:embed="rId3"/>
          <a:stretch>
            <a:fillRect/>
          </a:stretch>
        </p:blipFill>
        <p:spPr>
          <a:xfrm>
            <a:off x="2728913" y="740149"/>
            <a:ext cx="3879713" cy="1939857"/>
          </a:xfrm>
          <a:prstGeom prst="rect">
            <a:avLst/>
          </a:prstGeom>
        </p:spPr>
      </p:pic>
      <p:pic>
        <p:nvPicPr>
          <p:cNvPr id="10" name="Picture 9">
            <a:extLst>
              <a:ext uri="{FF2B5EF4-FFF2-40B4-BE49-F238E27FC236}">
                <a16:creationId xmlns:a16="http://schemas.microsoft.com/office/drawing/2014/main" id="{B5564AAE-AB41-544D-94AC-FE3426621239}"/>
              </a:ext>
            </a:extLst>
          </p:cNvPr>
          <p:cNvPicPr>
            <a:picLocks noChangeAspect="1"/>
          </p:cNvPicPr>
          <p:nvPr/>
        </p:nvPicPr>
        <p:blipFill>
          <a:blip r:embed="rId4"/>
          <a:stretch>
            <a:fillRect/>
          </a:stretch>
        </p:blipFill>
        <p:spPr>
          <a:xfrm>
            <a:off x="2728913" y="4814581"/>
            <a:ext cx="4007167" cy="2003584"/>
          </a:xfrm>
          <a:prstGeom prst="rect">
            <a:avLst/>
          </a:prstGeom>
        </p:spPr>
      </p:pic>
      <p:pic>
        <p:nvPicPr>
          <p:cNvPr id="12" name="Picture 11">
            <a:extLst>
              <a:ext uri="{FF2B5EF4-FFF2-40B4-BE49-F238E27FC236}">
                <a16:creationId xmlns:a16="http://schemas.microsoft.com/office/drawing/2014/main" id="{FE5DC887-E1A6-EC41-A3F4-2BDC7811FD98}"/>
              </a:ext>
            </a:extLst>
          </p:cNvPr>
          <p:cNvPicPr>
            <a:picLocks noChangeAspect="1"/>
          </p:cNvPicPr>
          <p:nvPr/>
        </p:nvPicPr>
        <p:blipFill>
          <a:blip r:embed="rId5"/>
          <a:stretch>
            <a:fillRect/>
          </a:stretch>
        </p:blipFill>
        <p:spPr>
          <a:xfrm>
            <a:off x="2728914" y="2813735"/>
            <a:ext cx="1979718" cy="1979718"/>
          </a:xfrm>
          <a:prstGeom prst="rect">
            <a:avLst/>
          </a:prstGeom>
        </p:spPr>
      </p:pic>
      <p:sp>
        <p:nvSpPr>
          <p:cNvPr id="13" name="Oval 12">
            <a:extLst>
              <a:ext uri="{FF2B5EF4-FFF2-40B4-BE49-F238E27FC236}">
                <a16:creationId xmlns:a16="http://schemas.microsoft.com/office/drawing/2014/main" id="{F2DE2D69-8F19-A54B-AF06-21C489F14B62}"/>
              </a:ext>
            </a:extLst>
          </p:cNvPr>
          <p:cNvSpPr/>
          <p:nvPr/>
        </p:nvSpPr>
        <p:spPr>
          <a:xfrm>
            <a:off x="4266200" y="3478995"/>
            <a:ext cx="403200" cy="424800"/>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23381D6-7834-6945-87C7-36C7606A523F}"/>
              </a:ext>
            </a:extLst>
          </p:cNvPr>
          <p:cNvSpPr txBox="1"/>
          <p:nvPr/>
        </p:nvSpPr>
        <p:spPr>
          <a:xfrm>
            <a:off x="4887202" y="2702444"/>
            <a:ext cx="2671200" cy="2031325"/>
          </a:xfrm>
          <a:prstGeom prst="rect">
            <a:avLst/>
          </a:prstGeom>
          <a:noFill/>
        </p:spPr>
        <p:txBody>
          <a:bodyPr wrap="square" rtlCol="0">
            <a:spAutoFit/>
          </a:bodyPr>
          <a:lstStyle/>
          <a:p>
            <a:r>
              <a:rPr lang="en-US" b="1" dirty="0"/>
              <a:t>T</a:t>
            </a:r>
            <a:r>
              <a:rPr lang="en-US" dirty="0"/>
              <a:t>riggering Situations</a:t>
            </a:r>
          </a:p>
          <a:p>
            <a:r>
              <a:rPr lang="en-US" b="1" dirty="0"/>
              <a:t>E</a:t>
            </a:r>
            <a:r>
              <a:rPr lang="en-US" dirty="0"/>
              <a:t>xpectancies</a:t>
            </a:r>
          </a:p>
          <a:p>
            <a:r>
              <a:rPr lang="en-US" b="1" dirty="0"/>
              <a:t>S</a:t>
            </a:r>
            <a:r>
              <a:rPr lang="en-US" dirty="0"/>
              <a:t>tates /</a:t>
            </a:r>
          </a:p>
          <a:p>
            <a:r>
              <a:rPr lang="en-US" b="1" dirty="0"/>
              <a:t>S</a:t>
            </a:r>
            <a:r>
              <a:rPr lang="en-US" dirty="0"/>
              <a:t>tate </a:t>
            </a:r>
          </a:p>
          <a:p>
            <a:r>
              <a:rPr lang="en-US" b="1" dirty="0"/>
              <a:t>E</a:t>
            </a:r>
            <a:r>
              <a:rPr lang="en-US" dirty="0"/>
              <a:t>xpression</a:t>
            </a:r>
          </a:p>
          <a:p>
            <a:r>
              <a:rPr lang="en-US" b="1" dirty="0"/>
              <a:t>R</a:t>
            </a:r>
            <a:r>
              <a:rPr lang="en-US" dirty="0"/>
              <a:t>e-</a:t>
            </a:r>
          </a:p>
          <a:p>
            <a:r>
              <a:rPr lang="en-US" b="1" dirty="0"/>
              <a:t>A</a:t>
            </a:r>
            <a:r>
              <a:rPr lang="en-US" dirty="0"/>
              <a:t>ctions</a:t>
            </a:r>
          </a:p>
        </p:txBody>
      </p:sp>
      <p:cxnSp>
        <p:nvCxnSpPr>
          <p:cNvPr id="16" name="Straight Arrow Connector 15">
            <a:extLst>
              <a:ext uri="{FF2B5EF4-FFF2-40B4-BE49-F238E27FC236}">
                <a16:creationId xmlns:a16="http://schemas.microsoft.com/office/drawing/2014/main" id="{DE61133D-3F22-D04D-A943-60B1F5D63939}"/>
              </a:ext>
            </a:extLst>
          </p:cNvPr>
          <p:cNvCxnSpPr>
            <a:cxnSpLocks/>
            <a:endCxn id="26" idx="6"/>
          </p:cNvCxnSpPr>
          <p:nvPr/>
        </p:nvCxnSpPr>
        <p:spPr>
          <a:xfrm flipH="1">
            <a:off x="3739508" y="2948358"/>
            <a:ext cx="1147694" cy="695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7256C11-6B5C-E541-8C97-966BAEDD25D1}"/>
              </a:ext>
            </a:extLst>
          </p:cNvPr>
          <p:cNvCxnSpPr>
            <a:cxnSpLocks/>
          </p:cNvCxnSpPr>
          <p:nvPr/>
        </p:nvCxnSpPr>
        <p:spPr>
          <a:xfrm flipH="1">
            <a:off x="4559575" y="3210643"/>
            <a:ext cx="385198" cy="398684"/>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53D5200-FBE7-6B47-A166-065DD148C3C7}"/>
              </a:ext>
            </a:extLst>
          </p:cNvPr>
          <p:cNvCxnSpPr>
            <a:cxnSpLocks/>
            <a:stCxn id="14" idx="1"/>
            <a:endCxn id="26" idx="3"/>
          </p:cNvCxnSpPr>
          <p:nvPr/>
        </p:nvCxnSpPr>
        <p:spPr>
          <a:xfrm flipH="1">
            <a:off x="3400370" y="3718107"/>
            <a:ext cx="1486832" cy="114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AE7442EF-3294-AE43-A93D-4EDE0AB1D9D2}"/>
              </a:ext>
            </a:extLst>
          </p:cNvPr>
          <p:cNvSpPr/>
          <p:nvPr/>
        </p:nvSpPr>
        <p:spPr>
          <a:xfrm>
            <a:off x="3342183" y="3376725"/>
            <a:ext cx="397325" cy="53386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1CB375E-5CD9-0441-A90F-2733B26ACC0E}"/>
              </a:ext>
            </a:extLst>
          </p:cNvPr>
          <p:cNvSpPr/>
          <p:nvPr/>
        </p:nvSpPr>
        <p:spPr>
          <a:xfrm>
            <a:off x="2965055" y="3609327"/>
            <a:ext cx="420291" cy="40398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Tree>
    <p:extLst>
      <p:ext uri="{BB962C8B-B14F-4D97-AF65-F5344CB8AC3E}">
        <p14:creationId xmlns:p14="http://schemas.microsoft.com/office/powerpoint/2010/main" val="2071575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7D8EB1-FC18-144D-9219-D3D5134849FD}"/>
              </a:ext>
            </a:extLst>
          </p:cNvPr>
          <p:cNvSpPr/>
          <p:nvPr/>
        </p:nvSpPr>
        <p:spPr>
          <a:xfrm>
            <a:off x="152400" y="871047"/>
            <a:ext cx="25765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5" name="Rectangle 4">
            <a:extLst>
              <a:ext uri="{FF2B5EF4-FFF2-40B4-BE49-F238E27FC236}">
                <a16:creationId xmlns:a16="http://schemas.microsoft.com/office/drawing/2014/main" id="{9E767824-7460-4F45-84EF-D90951B992EC}"/>
              </a:ext>
            </a:extLst>
          </p:cNvPr>
          <p:cNvSpPr/>
          <p:nvPr/>
        </p:nvSpPr>
        <p:spPr>
          <a:xfrm>
            <a:off x="152400" y="2832250"/>
            <a:ext cx="25765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sp>
        <p:nvSpPr>
          <p:cNvPr id="6" name="Rectangle 5">
            <a:extLst>
              <a:ext uri="{FF2B5EF4-FFF2-40B4-BE49-F238E27FC236}">
                <a16:creationId xmlns:a16="http://schemas.microsoft.com/office/drawing/2014/main" id="{E77BCACA-9B1A-F543-82DA-11352DE3FAAD}"/>
              </a:ext>
            </a:extLst>
          </p:cNvPr>
          <p:cNvSpPr/>
          <p:nvPr/>
        </p:nvSpPr>
        <p:spPr>
          <a:xfrm>
            <a:off x="152400" y="4793453"/>
            <a:ext cx="2576513" cy="18207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pic>
        <p:nvPicPr>
          <p:cNvPr id="8" name="Picture 7">
            <a:extLst>
              <a:ext uri="{FF2B5EF4-FFF2-40B4-BE49-F238E27FC236}">
                <a16:creationId xmlns:a16="http://schemas.microsoft.com/office/drawing/2014/main" id="{553C7FFA-A7BE-BE4C-B257-5415EC294B7E}"/>
              </a:ext>
            </a:extLst>
          </p:cNvPr>
          <p:cNvPicPr>
            <a:picLocks noChangeAspect="1"/>
          </p:cNvPicPr>
          <p:nvPr/>
        </p:nvPicPr>
        <p:blipFill>
          <a:blip r:embed="rId3"/>
          <a:stretch>
            <a:fillRect/>
          </a:stretch>
        </p:blipFill>
        <p:spPr>
          <a:xfrm>
            <a:off x="2728913" y="740149"/>
            <a:ext cx="3879713" cy="1939857"/>
          </a:xfrm>
          <a:prstGeom prst="rect">
            <a:avLst/>
          </a:prstGeom>
        </p:spPr>
      </p:pic>
      <p:pic>
        <p:nvPicPr>
          <p:cNvPr id="12" name="Picture 11">
            <a:extLst>
              <a:ext uri="{FF2B5EF4-FFF2-40B4-BE49-F238E27FC236}">
                <a16:creationId xmlns:a16="http://schemas.microsoft.com/office/drawing/2014/main" id="{FE5DC887-E1A6-EC41-A3F4-2BDC7811FD98}"/>
              </a:ext>
            </a:extLst>
          </p:cNvPr>
          <p:cNvPicPr>
            <a:picLocks noChangeAspect="1"/>
          </p:cNvPicPr>
          <p:nvPr/>
        </p:nvPicPr>
        <p:blipFill>
          <a:blip r:embed="rId4"/>
          <a:stretch>
            <a:fillRect/>
          </a:stretch>
        </p:blipFill>
        <p:spPr>
          <a:xfrm>
            <a:off x="2728914" y="2813735"/>
            <a:ext cx="1979718" cy="1979718"/>
          </a:xfrm>
          <a:prstGeom prst="rect">
            <a:avLst/>
          </a:prstGeom>
        </p:spPr>
      </p:pic>
      <p:sp>
        <p:nvSpPr>
          <p:cNvPr id="13" name="Oval 12">
            <a:extLst>
              <a:ext uri="{FF2B5EF4-FFF2-40B4-BE49-F238E27FC236}">
                <a16:creationId xmlns:a16="http://schemas.microsoft.com/office/drawing/2014/main" id="{F2DE2D69-8F19-A54B-AF06-21C489F14B62}"/>
              </a:ext>
            </a:extLst>
          </p:cNvPr>
          <p:cNvSpPr/>
          <p:nvPr/>
        </p:nvSpPr>
        <p:spPr>
          <a:xfrm>
            <a:off x="4266200" y="3478995"/>
            <a:ext cx="403200" cy="424800"/>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23381D6-7834-6945-87C7-36C7606A523F}"/>
              </a:ext>
            </a:extLst>
          </p:cNvPr>
          <p:cNvSpPr txBox="1"/>
          <p:nvPr/>
        </p:nvSpPr>
        <p:spPr>
          <a:xfrm>
            <a:off x="4887202" y="2702444"/>
            <a:ext cx="2671200" cy="2031325"/>
          </a:xfrm>
          <a:prstGeom prst="rect">
            <a:avLst/>
          </a:prstGeom>
          <a:noFill/>
        </p:spPr>
        <p:txBody>
          <a:bodyPr wrap="square" rtlCol="0">
            <a:spAutoFit/>
          </a:bodyPr>
          <a:lstStyle/>
          <a:p>
            <a:r>
              <a:rPr lang="en-US" b="1" dirty="0"/>
              <a:t>T</a:t>
            </a:r>
            <a:r>
              <a:rPr lang="en-US" dirty="0"/>
              <a:t>riggering Situations</a:t>
            </a:r>
          </a:p>
          <a:p>
            <a:r>
              <a:rPr lang="en-US" b="1" dirty="0"/>
              <a:t>E</a:t>
            </a:r>
            <a:r>
              <a:rPr lang="en-US" dirty="0"/>
              <a:t>xpectancies</a:t>
            </a:r>
          </a:p>
          <a:p>
            <a:r>
              <a:rPr lang="en-US" b="1" dirty="0"/>
              <a:t>S</a:t>
            </a:r>
            <a:r>
              <a:rPr lang="en-US" dirty="0"/>
              <a:t>tates /</a:t>
            </a:r>
          </a:p>
          <a:p>
            <a:r>
              <a:rPr lang="en-US" b="1" dirty="0"/>
              <a:t>S</a:t>
            </a:r>
            <a:r>
              <a:rPr lang="en-US" dirty="0"/>
              <a:t>tate </a:t>
            </a:r>
          </a:p>
          <a:p>
            <a:r>
              <a:rPr lang="en-US" b="1" dirty="0"/>
              <a:t>E</a:t>
            </a:r>
            <a:r>
              <a:rPr lang="en-US" dirty="0"/>
              <a:t>xpression</a:t>
            </a:r>
          </a:p>
          <a:p>
            <a:r>
              <a:rPr lang="en-US" b="1" dirty="0"/>
              <a:t>R</a:t>
            </a:r>
            <a:r>
              <a:rPr lang="en-US" dirty="0"/>
              <a:t>e-</a:t>
            </a:r>
          </a:p>
          <a:p>
            <a:r>
              <a:rPr lang="en-US" b="1" dirty="0"/>
              <a:t>A</a:t>
            </a:r>
            <a:r>
              <a:rPr lang="en-US" dirty="0"/>
              <a:t>ctions</a:t>
            </a:r>
          </a:p>
        </p:txBody>
      </p:sp>
      <p:cxnSp>
        <p:nvCxnSpPr>
          <p:cNvPr id="16" name="Straight Arrow Connector 15">
            <a:extLst>
              <a:ext uri="{FF2B5EF4-FFF2-40B4-BE49-F238E27FC236}">
                <a16:creationId xmlns:a16="http://schemas.microsoft.com/office/drawing/2014/main" id="{DE61133D-3F22-D04D-A943-60B1F5D63939}"/>
              </a:ext>
            </a:extLst>
          </p:cNvPr>
          <p:cNvCxnSpPr>
            <a:cxnSpLocks/>
            <a:endCxn id="26" idx="6"/>
          </p:cNvCxnSpPr>
          <p:nvPr/>
        </p:nvCxnSpPr>
        <p:spPr>
          <a:xfrm flipH="1">
            <a:off x="3739508" y="2948358"/>
            <a:ext cx="1147694" cy="695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7256C11-6B5C-E541-8C97-966BAEDD25D1}"/>
              </a:ext>
            </a:extLst>
          </p:cNvPr>
          <p:cNvCxnSpPr>
            <a:cxnSpLocks/>
          </p:cNvCxnSpPr>
          <p:nvPr/>
        </p:nvCxnSpPr>
        <p:spPr>
          <a:xfrm flipH="1">
            <a:off x="4559575" y="3210643"/>
            <a:ext cx="385198" cy="398684"/>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53D5200-FBE7-6B47-A166-065DD148C3C7}"/>
              </a:ext>
            </a:extLst>
          </p:cNvPr>
          <p:cNvCxnSpPr>
            <a:cxnSpLocks/>
            <a:stCxn id="14" idx="1"/>
            <a:endCxn id="26" idx="3"/>
          </p:cNvCxnSpPr>
          <p:nvPr/>
        </p:nvCxnSpPr>
        <p:spPr>
          <a:xfrm flipH="1">
            <a:off x="3400370" y="3718107"/>
            <a:ext cx="1486832" cy="114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AE7442EF-3294-AE43-A93D-4EDE0AB1D9D2}"/>
              </a:ext>
            </a:extLst>
          </p:cNvPr>
          <p:cNvSpPr/>
          <p:nvPr/>
        </p:nvSpPr>
        <p:spPr>
          <a:xfrm>
            <a:off x="3342183" y="3376725"/>
            <a:ext cx="397325" cy="53386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1CB375E-5CD9-0441-A90F-2733B26ACC0E}"/>
              </a:ext>
            </a:extLst>
          </p:cNvPr>
          <p:cNvSpPr/>
          <p:nvPr/>
        </p:nvSpPr>
        <p:spPr>
          <a:xfrm>
            <a:off x="2965055" y="3609327"/>
            <a:ext cx="420291" cy="40398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ounded Rectangle 1">
            <a:extLst>
              <a:ext uri="{FF2B5EF4-FFF2-40B4-BE49-F238E27FC236}">
                <a16:creationId xmlns:a16="http://schemas.microsoft.com/office/drawing/2014/main" id="{6F4D4D82-EFF5-7044-8BA0-E5ABBD83D111}"/>
              </a:ext>
            </a:extLst>
          </p:cNvPr>
          <p:cNvSpPr/>
          <p:nvPr/>
        </p:nvSpPr>
        <p:spPr>
          <a:xfrm>
            <a:off x="2965055" y="4793453"/>
            <a:ext cx="4385314" cy="18207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err="1">
                <a:solidFill>
                  <a:srgbClr val="0432DB"/>
                </a:solidFill>
              </a:rPr>
              <a:t>psyarxiv.com</a:t>
            </a:r>
            <a:r>
              <a:rPr lang="en-US" sz="3600" b="1" dirty="0">
                <a:solidFill>
                  <a:srgbClr val="0432DB"/>
                </a:solidFill>
              </a:rPr>
              <a:t>/pb92q</a:t>
            </a:r>
          </a:p>
        </p:txBody>
      </p:sp>
    </p:spTree>
    <p:extLst>
      <p:ext uri="{BB962C8B-B14F-4D97-AF65-F5344CB8AC3E}">
        <p14:creationId xmlns:p14="http://schemas.microsoft.com/office/powerpoint/2010/main" val="3462177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FC08DE21-D4B6-E14A-9EEB-A1A66A2ED7FF}"/>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ectangle 1">
            <a:extLst>
              <a:ext uri="{FF2B5EF4-FFF2-40B4-BE49-F238E27FC236}">
                <a16:creationId xmlns:a16="http://schemas.microsoft.com/office/drawing/2014/main" id="{A0A5FD7D-DAED-8B4C-B18C-99F480D0FCD7}"/>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Tree>
    <p:extLst>
      <p:ext uri="{BB962C8B-B14F-4D97-AF65-F5344CB8AC3E}">
        <p14:creationId xmlns:p14="http://schemas.microsoft.com/office/powerpoint/2010/main" val="509170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717CD4-EEA7-FC41-977B-E669C384B672}"/>
              </a:ext>
            </a:extLst>
          </p:cNvPr>
          <p:cNvPicPr>
            <a:picLocks noChangeAspect="1"/>
          </p:cNvPicPr>
          <p:nvPr/>
        </p:nvPicPr>
        <p:blipFill>
          <a:blip r:embed="rId3"/>
          <a:stretch>
            <a:fillRect/>
          </a:stretch>
        </p:blipFill>
        <p:spPr>
          <a:xfrm>
            <a:off x="5802993" y="1535053"/>
            <a:ext cx="2531110" cy="5062220"/>
          </a:xfrm>
          <a:prstGeom prst="rect">
            <a:avLst/>
          </a:prstGeom>
        </p:spPr>
      </p:pic>
      <p:pic>
        <p:nvPicPr>
          <p:cNvPr id="4" name="Picture 3">
            <a:extLst>
              <a:ext uri="{FF2B5EF4-FFF2-40B4-BE49-F238E27FC236}">
                <a16:creationId xmlns:a16="http://schemas.microsoft.com/office/drawing/2014/main" id="{93D9E8D8-2E1A-1748-AF00-96B31185C6FC}"/>
              </a:ext>
            </a:extLst>
          </p:cNvPr>
          <p:cNvPicPr>
            <a:picLocks noChangeAspect="1"/>
          </p:cNvPicPr>
          <p:nvPr/>
        </p:nvPicPr>
        <p:blipFill>
          <a:blip r:embed="rId4"/>
          <a:stretch>
            <a:fillRect/>
          </a:stretch>
        </p:blipFill>
        <p:spPr>
          <a:xfrm>
            <a:off x="590186" y="1959064"/>
            <a:ext cx="4269195" cy="4269195"/>
          </a:xfrm>
          <a:prstGeom prst="rect">
            <a:avLst/>
          </a:prstGeom>
        </p:spPr>
      </p:pic>
      <p:graphicFrame>
        <p:nvGraphicFramePr>
          <p:cNvPr id="12" name="Table 11">
            <a:extLst>
              <a:ext uri="{FF2B5EF4-FFF2-40B4-BE49-F238E27FC236}">
                <a16:creationId xmlns:a16="http://schemas.microsoft.com/office/drawing/2014/main" id="{FC08DE21-D4B6-E14A-9EEB-A1A66A2ED7FF}"/>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ectangle 1">
            <a:extLst>
              <a:ext uri="{FF2B5EF4-FFF2-40B4-BE49-F238E27FC236}">
                <a16:creationId xmlns:a16="http://schemas.microsoft.com/office/drawing/2014/main" id="{A0A5FD7D-DAED-8B4C-B18C-99F480D0FCD7}"/>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3" name="TextBox 2">
            <a:extLst>
              <a:ext uri="{FF2B5EF4-FFF2-40B4-BE49-F238E27FC236}">
                <a16:creationId xmlns:a16="http://schemas.microsoft.com/office/drawing/2014/main" id="{D3B98FEC-3473-2345-8A60-F0BAF16327A7}"/>
              </a:ext>
            </a:extLst>
          </p:cNvPr>
          <p:cNvSpPr txBox="1"/>
          <p:nvPr/>
        </p:nvSpPr>
        <p:spPr>
          <a:xfrm>
            <a:off x="2994479" y="5858927"/>
            <a:ext cx="2808514" cy="369332"/>
          </a:xfrm>
          <a:prstGeom prst="rect">
            <a:avLst/>
          </a:prstGeom>
          <a:noFill/>
        </p:spPr>
        <p:txBody>
          <a:bodyPr wrap="square" rtlCol="0">
            <a:spAutoFit/>
          </a:bodyPr>
          <a:lstStyle/>
          <a:p>
            <a:r>
              <a:rPr lang="en-US" dirty="0"/>
              <a:t>Academic motivation – lazy </a:t>
            </a:r>
          </a:p>
        </p:txBody>
      </p:sp>
      <p:cxnSp>
        <p:nvCxnSpPr>
          <p:cNvPr id="7" name="Straight Arrow Connector 6">
            <a:extLst>
              <a:ext uri="{FF2B5EF4-FFF2-40B4-BE49-F238E27FC236}">
                <a16:creationId xmlns:a16="http://schemas.microsoft.com/office/drawing/2014/main" id="{104831CE-DAB3-B04F-89FC-430526D7BCF6}"/>
              </a:ext>
            </a:extLst>
          </p:cNvPr>
          <p:cNvCxnSpPr/>
          <p:nvPr/>
        </p:nvCxnSpPr>
        <p:spPr>
          <a:xfrm flipV="1">
            <a:off x="4559574" y="5241471"/>
            <a:ext cx="1514655" cy="571500"/>
          </a:xfrm>
          <a:prstGeom prst="straightConnector1">
            <a:avLst/>
          </a:prstGeom>
          <a:ln w="76200">
            <a:solidFill>
              <a:srgbClr val="0432D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541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FC08DE21-D4B6-E14A-9EEB-A1A66A2ED7FF}"/>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ectangle 1">
            <a:extLst>
              <a:ext uri="{FF2B5EF4-FFF2-40B4-BE49-F238E27FC236}">
                <a16:creationId xmlns:a16="http://schemas.microsoft.com/office/drawing/2014/main" id="{A0A5FD7D-DAED-8B4C-B18C-99F480D0FCD7}"/>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pic>
        <p:nvPicPr>
          <p:cNvPr id="10" name="Picture 9">
            <a:extLst>
              <a:ext uri="{FF2B5EF4-FFF2-40B4-BE49-F238E27FC236}">
                <a16:creationId xmlns:a16="http://schemas.microsoft.com/office/drawing/2014/main" id="{14E5C0E1-16BC-B54A-A356-E2947F54BB00}"/>
              </a:ext>
            </a:extLst>
          </p:cNvPr>
          <p:cNvPicPr>
            <a:picLocks noChangeAspect="1"/>
          </p:cNvPicPr>
          <p:nvPr/>
        </p:nvPicPr>
        <p:blipFill>
          <a:blip r:embed="rId3"/>
          <a:stretch>
            <a:fillRect/>
          </a:stretch>
        </p:blipFill>
        <p:spPr>
          <a:xfrm>
            <a:off x="590187" y="1959065"/>
            <a:ext cx="4269195" cy="4269195"/>
          </a:xfrm>
          <a:prstGeom prst="rect">
            <a:avLst/>
          </a:prstGeom>
        </p:spPr>
      </p:pic>
      <p:pic>
        <p:nvPicPr>
          <p:cNvPr id="13" name="Picture 12">
            <a:extLst>
              <a:ext uri="{FF2B5EF4-FFF2-40B4-BE49-F238E27FC236}">
                <a16:creationId xmlns:a16="http://schemas.microsoft.com/office/drawing/2014/main" id="{EBEE0EBE-D905-D74E-8DBA-F4517C06EF19}"/>
              </a:ext>
            </a:extLst>
          </p:cNvPr>
          <p:cNvPicPr>
            <a:picLocks noChangeAspect="1"/>
          </p:cNvPicPr>
          <p:nvPr/>
        </p:nvPicPr>
        <p:blipFill>
          <a:blip r:embed="rId4"/>
          <a:stretch>
            <a:fillRect/>
          </a:stretch>
        </p:blipFill>
        <p:spPr>
          <a:xfrm>
            <a:off x="5802993" y="1535053"/>
            <a:ext cx="2531110" cy="5062220"/>
          </a:xfrm>
          <a:prstGeom prst="rect">
            <a:avLst/>
          </a:prstGeom>
        </p:spPr>
      </p:pic>
    </p:spTree>
    <p:extLst>
      <p:ext uri="{BB962C8B-B14F-4D97-AF65-F5344CB8AC3E}">
        <p14:creationId xmlns:p14="http://schemas.microsoft.com/office/powerpoint/2010/main" val="2086590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D3DC36-5379-0744-AA43-6C8FFF2CE463}"/>
              </a:ext>
            </a:extLst>
          </p:cNvPr>
          <p:cNvPicPr>
            <a:picLocks noChangeAspect="1"/>
          </p:cNvPicPr>
          <p:nvPr/>
        </p:nvPicPr>
        <p:blipFill>
          <a:blip r:embed="rId3"/>
          <a:stretch>
            <a:fillRect/>
          </a:stretch>
        </p:blipFill>
        <p:spPr>
          <a:xfrm>
            <a:off x="590186" y="1959064"/>
            <a:ext cx="4269195" cy="4269195"/>
          </a:xfrm>
          <a:prstGeom prst="rect">
            <a:avLst/>
          </a:prstGeom>
        </p:spPr>
      </p:pic>
      <p:pic>
        <p:nvPicPr>
          <p:cNvPr id="4" name="Picture 3">
            <a:extLst>
              <a:ext uri="{FF2B5EF4-FFF2-40B4-BE49-F238E27FC236}">
                <a16:creationId xmlns:a16="http://schemas.microsoft.com/office/drawing/2014/main" id="{B2E7E908-D8F6-C146-969B-455907A9F679}"/>
              </a:ext>
            </a:extLst>
          </p:cNvPr>
          <p:cNvPicPr>
            <a:picLocks noChangeAspect="1"/>
          </p:cNvPicPr>
          <p:nvPr/>
        </p:nvPicPr>
        <p:blipFill>
          <a:blip r:embed="rId4"/>
          <a:stretch>
            <a:fillRect/>
          </a:stretch>
        </p:blipFill>
        <p:spPr>
          <a:xfrm>
            <a:off x="5802993" y="1535053"/>
            <a:ext cx="2531110" cy="5062220"/>
          </a:xfrm>
          <a:prstGeom prst="rect">
            <a:avLst/>
          </a:prstGeom>
        </p:spPr>
      </p:pic>
      <p:graphicFrame>
        <p:nvGraphicFramePr>
          <p:cNvPr id="12" name="Table 11">
            <a:extLst>
              <a:ext uri="{FF2B5EF4-FFF2-40B4-BE49-F238E27FC236}">
                <a16:creationId xmlns:a16="http://schemas.microsoft.com/office/drawing/2014/main" id="{FC08DE21-D4B6-E14A-9EEB-A1A66A2ED7FF}"/>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ectangle 1">
            <a:extLst>
              <a:ext uri="{FF2B5EF4-FFF2-40B4-BE49-F238E27FC236}">
                <a16:creationId xmlns:a16="http://schemas.microsoft.com/office/drawing/2014/main" id="{A0A5FD7D-DAED-8B4C-B18C-99F480D0FCD7}"/>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Tree>
    <p:extLst>
      <p:ext uri="{BB962C8B-B14F-4D97-AF65-F5344CB8AC3E}">
        <p14:creationId xmlns:p14="http://schemas.microsoft.com/office/powerpoint/2010/main" val="398871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885" y="1240226"/>
            <a:ext cx="1598221" cy="64126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Extraversion</a:t>
            </a:r>
          </a:p>
        </p:txBody>
      </p:sp>
      <p:sp>
        <p:nvSpPr>
          <p:cNvPr id="8" name="Rectangle 7"/>
          <p:cNvSpPr/>
          <p:nvPr/>
        </p:nvSpPr>
        <p:spPr>
          <a:xfrm>
            <a:off x="1943224" y="1240227"/>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9" name="Rectangle 8"/>
          <p:cNvSpPr/>
          <p:nvPr/>
        </p:nvSpPr>
        <p:spPr>
          <a:xfrm>
            <a:off x="3759778" y="1240226"/>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10" name="Rectangle 9"/>
          <p:cNvSpPr/>
          <p:nvPr/>
        </p:nvSpPr>
        <p:spPr>
          <a:xfrm>
            <a:off x="5549117" y="1240227"/>
            <a:ext cx="1598221" cy="64126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11" name="Rectangle 10"/>
          <p:cNvSpPr/>
          <p:nvPr/>
        </p:nvSpPr>
        <p:spPr>
          <a:xfrm>
            <a:off x="7365671" y="1240228"/>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cxnSp>
        <p:nvCxnSpPr>
          <p:cNvPr id="17" name="Straight Arrow Connector 16"/>
          <p:cNvCxnSpPr/>
          <p:nvPr/>
        </p:nvCxnSpPr>
        <p:spPr>
          <a:xfrm>
            <a:off x="952995" y="2017072"/>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060376" y="2017071"/>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655373" y="2052696"/>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06490" y="2050219"/>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558578" y="2033645"/>
            <a:ext cx="620" cy="87333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grayscl/>
          </a:blip>
          <a:stretch>
            <a:fillRect/>
          </a:stretch>
        </p:blipFill>
        <p:spPr>
          <a:xfrm>
            <a:off x="3230068" y="3013407"/>
            <a:ext cx="2676422" cy="2431083"/>
          </a:xfrm>
          <a:prstGeom prst="rect">
            <a:avLst/>
          </a:prstGeom>
        </p:spPr>
      </p:pic>
      <p:sp>
        <p:nvSpPr>
          <p:cNvPr id="2" name="Rectangle 1"/>
          <p:cNvSpPr/>
          <p:nvPr/>
        </p:nvSpPr>
        <p:spPr>
          <a:xfrm>
            <a:off x="2655373" y="536829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Nomothetic</a:t>
            </a:r>
          </a:p>
        </p:txBody>
      </p:sp>
    </p:spTree>
    <p:extLst>
      <p:ext uri="{BB962C8B-B14F-4D97-AF65-F5344CB8AC3E}">
        <p14:creationId xmlns:p14="http://schemas.microsoft.com/office/powerpoint/2010/main" val="2658519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46C1570-CAC6-9942-8759-23AFEDF45A89}"/>
              </a:ext>
            </a:extLst>
          </p:cNvPr>
          <p:cNvGrpSpPr/>
          <p:nvPr/>
        </p:nvGrpSpPr>
        <p:grpSpPr>
          <a:xfrm>
            <a:off x="275873" y="2630805"/>
            <a:ext cx="4112859" cy="2990057"/>
            <a:chOff x="276148" y="2591922"/>
            <a:chExt cx="4112859" cy="2990057"/>
          </a:xfrm>
        </p:grpSpPr>
        <p:grpSp>
          <p:nvGrpSpPr>
            <p:cNvPr id="12" name="Group 11">
              <a:extLst>
                <a:ext uri="{FF2B5EF4-FFF2-40B4-BE49-F238E27FC236}">
                  <a16:creationId xmlns:a16="http://schemas.microsoft.com/office/drawing/2014/main" id="{269FAB3D-17E4-FB43-861E-CB7893E13D16}"/>
                </a:ext>
              </a:extLst>
            </p:cNvPr>
            <p:cNvGrpSpPr/>
            <p:nvPr/>
          </p:nvGrpSpPr>
          <p:grpSpPr>
            <a:xfrm>
              <a:off x="628650" y="2610179"/>
              <a:ext cx="342900" cy="2971800"/>
              <a:chOff x="4800600" y="1829594"/>
              <a:chExt cx="342900" cy="2971800"/>
            </a:xfrm>
          </p:grpSpPr>
          <p:cxnSp>
            <p:nvCxnSpPr>
              <p:cNvPr id="13" name="Straight Connector 12">
                <a:extLst>
                  <a:ext uri="{FF2B5EF4-FFF2-40B4-BE49-F238E27FC236}">
                    <a16:creationId xmlns:a16="http://schemas.microsoft.com/office/drawing/2014/main" id="{40580D1E-507A-F549-985D-16B99687C4D8}"/>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0B24E6-3F0B-8E40-A594-8CE6129EFF69}"/>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3BAECE-1B5D-3941-8125-10C854C0D9F9}"/>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7465363-F116-E941-8CE0-4E4179E42CDC}"/>
                </a:ext>
              </a:extLst>
            </p:cNvPr>
            <p:cNvGrpSpPr/>
            <p:nvPr/>
          </p:nvGrpSpPr>
          <p:grpSpPr>
            <a:xfrm flipH="1">
              <a:off x="3702669" y="2591922"/>
              <a:ext cx="342900" cy="2971800"/>
              <a:chOff x="4800600" y="1829594"/>
              <a:chExt cx="342900" cy="2971800"/>
            </a:xfrm>
          </p:grpSpPr>
          <p:cxnSp>
            <p:nvCxnSpPr>
              <p:cNvPr id="17" name="Straight Connector 16">
                <a:extLst>
                  <a:ext uri="{FF2B5EF4-FFF2-40B4-BE49-F238E27FC236}">
                    <a16:creationId xmlns:a16="http://schemas.microsoft.com/office/drawing/2014/main" id="{DD0B5C1F-A00E-034E-9F8E-F84EFC232651}"/>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F70B5B-FB71-7C4F-A57B-67909C33B5DE}"/>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DCE28B-6D28-024D-95BD-179D05F5ADFF}"/>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815CE554-E1A9-5148-8115-EB96E51B1DCB}"/>
                </a:ext>
              </a:extLst>
            </p:cNvPr>
            <p:cNvSpPr txBox="1"/>
            <p:nvPr/>
          </p:nvSpPr>
          <p:spPr>
            <a:xfrm>
              <a:off x="800100" y="2754351"/>
              <a:ext cx="547804" cy="369332"/>
            </a:xfrm>
            <a:prstGeom prst="rect">
              <a:avLst/>
            </a:prstGeom>
            <a:noFill/>
          </p:spPr>
          <p:txBody>
            <a:bodyPr wrap="square" rtlCol="0">
              <a:spAutoFit/>
            </a:bodyPr>
            <a:lstStyle/>
            <a:p>
              <a:r>
                <a:rPr lang="en-US" b="1" dirty="0"/>
                <a:t>X</a:t>
              </a:r>
              <a:r>
                <a:rPr lang="en-US" b="1" baseline="-25000" dirty="0"/>
                <a:t>11</a:t>
              </a:r>
            </a:p>
          </p:txBody>
        </p:sp>
        <p:sp>
          <p:nvSpPr>
            <p:cNvPr id="21" name="TextBox 20">
              <a:extLst>
                <a:ext uri="{FF2B5EF4-FFF2-40B4-BE49-F238E27FC236}">
                  <a16:creationId xmlns:a16="http://schemas.microsoft.com/office/drawing/2014/main" id="{87B3556B-923E-1C44-9570-1D3FDAF9A3D1}"/>
                </a:ext>
              </a:extLst>
            </p:cNvPr>
            <p:cNvSpPr txBox="1"/>
            <p:nvPr/>
          </p:nvSpPr>
          <p:spPr>
            <a:xfrm>
              <a:off x="794678" y="3248804"/>
              <a:ext cx="547804" cy="369332"/>
            </a:xfrm>
            <a:prstGeom prst="rect">
              <a:avLst/>
            </a:prstGeom>
            <a:noFill/>
          </p:spPr>
          <p:txBody>
            <a:bodyPr wrap="square" rtlCol="0">
              <a:spAutoFit/>
            </a:bodyPr>
            <a:lstStyle/>
            <a:p>
              <a:r>
                <a:rPr lang="en-US" b="1" dirty="0"/>
                <a:t>X</a:t>
              </a:r>
              <a:r>
                <a:rPr lang="en-US" b="1" baseline="-25000" dirty="0"/>
                <a:t>21</a:t>
              </a:r>
            </a:p>
          </p:txBody>
        </p:sp>
        <p:sp>
          <p:nvSpPr>
            <p:cNvPr id="22" name="TextBox 21">
              <a:extLst>
                <a:ext uri="{FF2B5EF4-FFF2-40B4-BE49-F238E27FC236}">
                  <a16:creationId xmlns:a16="http://schemas.microsoft.com/office/drawing/2014/main" id="{EB9368E2-6E01-2E47-B66F-7FD649018C37}"/>
                </a:ext>
              </a:extLst>
            </p:cNvPr>
            <p:cNvSpPr txBox="1"/>
            <p:nvPr/>
          </p:nvSpPr>
          <p:spPr>
            <a:xfrm>
              <a:off x="800100" y="3708490"/>
              <a:ext cx="547804" cy="369332"/>
            </a:xfrm>
            <a:prstGeom prst="rect">
              <a:avLst/>
            </a:prstGeom>
            <a:noFill/>
          </p:spPr>
          <p:txBody>
            <a:bodyPr wrap="square" rtlCol="0">
              <a:spAutoFit/>
            </a:bodyPr>
            <a:lstStyle/>
            <a:p>
              <a:r>
                <a:rPr lang="en-US" b="1" dirty="0"/>
                <a:t>X</a:t>
              </a:r>
              <a:r>
                <a:rPr lang="en-US" b="1" baseline="-25000" dirty="0"/>
                <a:t>31</a:t>
              </a:r>
            </a:p>
          </p:txBody>
        </p:sp>
        <p:sp>
          <p:nvSpPr>
            <p:cNvPr id="23" name="TextBox 22">
              <a:extLst>
                <a:ext uri="{FF2B5EF4-FFF2-40B4-BE49-F238E27FC236}">
                  <a16:creationId xmlns:a16="http://schemas.microsoft.com/office/drawing/2014/main" id="{557B3B9B-20B1-1F48-A67F-5D028D57DCCF}"/>
                </a:ext>
              </a:extLst>
            </p:cNvPr>
            <p:cNvSpPr txBox="1"/>
            <p:nvPr/>
          </p:nvSpPr>
          <p:spPr>
            <a:xfrm>
              <a:off x="800100" y="5018853"/>
              <a:ext cx="547804" cy="369332"/>
            </a:xfrm>
            <a:prstGeom prst="rect">
              <a:avLst/>
            </a:prstGeom>
            <a:noFill/>
          </p:spPr>
          <p:txBody>
            <a:bodyPr wrap="square" rtlCol="0">
              <a:spAutoFit/>
            </a:bodyPr>
            <a:lstStyle/>
            <a:p>
              <a:r>
                <a:rPr lang="en-US" b="1" dirty="0"/>
                <a:t>X</a:t>
              </a:r>
              <a:r>
                <a:rPr lang="en-US" b="1" baseline="-25000" dirty="0"/>
                <a:t>i1</a:t>
              </a:r>
            </a:p>
          </p:txBody>
        </p:sp>
        <p:sp>
          <p:nvSpPr>
            <p:cNvPr id="24" name="TextBox 23">
              <a:extLst>
                <a:ext uri="{FF2B5EF4-FFF2-40B4-BE49-F238E27FC236}">
                  <a16:creationId xmlns:a16="http://schemas.microsoft.com/office/drawing/2014/main" id="{4B26C7B0-E545-844A-B33D-19B56C33ADB3}"/>
                </a:ext>
              </a:extLst>
            </p:cNvPr>
            <p:cNvSpPr txBox="1"/>
            <p:nvPr/>
          </p:nvSpPr>
          <p:spPr>
            <a:xfrm rot="5400000">
              <a:off x="794678" y="4424917"/>
              <a:ext cx="547804" cy="369332"/>
            </a:xfrm>
            <a:prstGeom prst="rect">
              <a:avLst/>
            </a:prstGeom>
            <a:noFill/>
          </p:spPr>
          <p:txBody>
            <a:bodyPr wrap="square" rtlCol="0">
              <a:spAutoFit/>
            </a:bodyPr>
            <a:lstStyle/>
            <a:p>
              <a:r>
                <a:rPr lang="en-US" b="1" dirty="0"/>
                <a:t>. . . </a:t>
              </a:r>
              <a:endParaRPr lang="en-US" b="1" baseline="-25000" dirty="0"/>
            </a:p>
          </p:txBody>
        </p:sp>
        <p:sp>
          <p:nvSpPr>
            <p:cNvPr id="25" name="TextBox 24">
              <a:extLst>
                <a:ext uri="{FF2B5EF4-FFF2-40B4-BE49-F238E27FC236}">
                  <a16:creationId xmlns:a16="http://schemas.microsoft.com/office/drawing/2014/main" id="{F0B325F1-59CE-B548-B001-9DCC92ACC178}"/>
                </a:ext>
              </a:extLst>
            </p:cNvPr>
            <p:cNvSpPr txBox="1"/>
            <p:nvPr/>
          </p:nvSpPr>
          <p:spPr>
            <a:xfrm>
              <a:off x="3428767" y="2764611"/>
              <a:ext cx="547804" cy="369332"/>
            </a:xfrm>
            <a:prstGeom prst="rect">
              <a:avLst/>
            </a:prstGeom>
            <a:noFill/>
          </p:spPr>
          <p:txBody>
            <a:bodyPr wrap="square" rtlCol="0">
              <a:spAutoFit/>
            </a:bodyPr>
            <a:lstStyle/>
            <a:p>
              <a:r>
                <a:rPr lang="en-US" b="1" dirty="0"/>
                <a:t>X</a:t>
              </a:r>
              <a:r>
                <a:rPr lang="en-US" b="1" baseline="-25000" dirty="0"/>
                <a:t>1j</a:t>
              </a:r>
            </a:p>
          </p:txBody>
        </p:sp>
        <p:sp>
          <p:nvSpPr>
            <p:cNvPr id="26" name="TextBox 25">
              <a:extLst>
                <a:ext uri="{FF2B5EF4-FFF2-40B4-BE49-F238E27FC236}">
                  <a16:creationId xmlns:a16="http://schemas.microsoft.com/office/drawing/2014/main" id="{FA4ABC1A-BA70-5846-A040-E84D97E1F438}"/>
                </a:ext>
              </a:extLst>
            </p:cNvPr>
            <p:cNvSpPr txBox="1"/>
            <p:nvPr/>
          </p:nvSpPr>
          <p:spPr>
            <a:xfrm>
              <a:off x="3423345" y="3259064"/>
              <a:ext cx="547804" cy="369332"/>
            </a:xfrm>
            <a:prstGeom prst="rect">
              <a:avLst/>
            </a:prstGeom>
            <a:noFill/>
          </p:spPr>
          <p:txBody>
            <a:bodyPr wrap="square" rtlCol="0">
              <a:spAutoFit/>
            </a:bodyPr>
            <a:lstStyle/>
            <a:p>
              <a:r>
                <a:rPr lang="en-US" b="1" dirty="0"/>
                <a:t>X</a:t>
              </a:r>
              <a:r>
                <a:rPr lang="en-US" b="1" baseline="-25000" dirty="0"/>
                <a:t>2j</a:t>
              </a:r>
            </a:p>
          </p:txBody>
        </p:sp>
        <p:sp>
          <p:nvSpPr>
            <p:cNvPr id="27" name="TextBox 26">
              <a:extLst>
                <a:ext uri="{FF2B5EF4-FFF2-40B4-BE49-F238E27FC236}">
                  <a16:creationId xmlns:a16="http://schemas.microsoft.com/office/drawing/2014/main" id="{E57509D8-DE9A-6448-8734-44CBF4199C1A}"/>
                </a:ext>
              </a:extLst>
            </p:cNvPr>
            <p:cNvSpPr txBox="1"/>
            <p:nvPr/>
          </p:nvSpPr>
          <p:spPr>
            <a:xfrm>
              <a:off x="3428767" y="3718750"/>
              <a:ext cx="547804" cy="369332"/>
            </a:xfrm>
            <a:prstGeom prst="rect">
              <a:avLst/>
            </a:prstGeom>
            <a:noFill/>
          </p:spPr>
          <p:txBody>
            <a:bodyPr wrap="square" rtlCol="0">
              <a:spAutoFit/>
            </a:bodyPr>
            <a:lstStyle/>
            <a:p>
              <a:r>
                <a:rPr lang="en-US" b="1" dirty="0"/>
                <a:t>X</a:t>
              </a:r>
              <a:r>
                <a:rPr lang="en-US" b="1" baseline="-25000" dirty="0"/>
                <a:t>3j</a:t>
              </a:r>
            </a:p>
          </p:txBody>
        </p:sp>
        <p:sp>
          <p:nvSpPr>
            <p:cNvPr id="28" name="TextBox 27">
              <a:extLst>
                <a:ext uri="{FF2B5EF4-FFF2-40B4-BE49-F238E27FC236}">
                  <a16:creationId xmlns:a16="http://schemas.microsoft.com/office/drawing/2014/main" id="{8F580A76-B587-3A4F-A85D-0E148F56E63D}"/>
                </a:ext>
              </a:extLst>
            </p:cNvPr>
            <p:cNvSpPr txBox="1"/>
            <p:nvPr/>
          </p:nvSpPr>
          <p:spPr>
            <a:xfrm>
              <a:off x="3428767" y="5029113"/>
              <a:ext cx="547804" cy="369332"/>
            </a:xfrm>
            <a:prstGeom prst="rect">
              <a:avLst/>
            </a:prstGeom>
            <a:noFill/>
          </p:spPr>
          <p:txBody>
            <a:bodyPr wrap="square" rtlCol="0">
              <a:spAutoFit/>
            </a:bodyPr>
            <a:lstStyle/>
            <a:p>
              <a:r>
                <a:rPr lang="en-US" b="1" dirty="0" err="1"/>
                <a:t>X</a:t>
              </a:r>
              <a:r>
                <a:rPr lang="en-US" b="1" baseline="-25000" dirty="0" err="1"/>
                <a:t>ij</a:t>
              </a:r>
              <a:endParaRPr lang="en-US" b="1" baseline="-25000" dirty="0"/>
            </a:p>
          </p:txBody>
        </p:sp>
        <p:sp>
          <p:nvSpPr>
            <p:cNvPr id="29" name="TextBox 28">
              <a:extLst>
                <a:ext uri="{FF2B5EF4-FFF2-40B4-BE49-F238E27FC236}">
                  <a16:creationId xmlns:a16="http://schemas.microsoft.com/office/drawing/2014/main" id="{D80575CE-0E4D-5E4F-A937-4CD322D64625}"/>
                </a:ext>
              </a:extLst>
            </p:cNvPr>
            <p:cNvSpPr txBox="1"/>
            <p:nvPr/>
          </p:nvSpPr>
          <p:spPr>
            <a:xfrm rot="5400000">
              <a:off x="3423345" y="4435177"/>
              <a:ext cx="547804" cy="369332"/>
            </a:xfrm>
            <a:prstGeom prst="rect">
              <a:avLst/>
            </a:prstGeom>
            <a:noFill/>
          </p:spPr>
          <p:txBody>
            <a:bodyPr wrap="square" rtlCol="0">
              <a:spAutoFit/>
            </a:bodyPr>
            <a:lstStyle/>
            <a:p>
              <a:r>
                <a:rPr lang="en-US" b="1" dirty="0"/>
                <a:t>. . . </a:t>
              </a:r>
              <a:endParaRPr lang="en-US" b="1" baseline="-25000" dirty="0"/>
            </a:p>
          </p:txBody>
        </p:sp>
        <p:sp>
          <p:nvSpPr>
            <p:cNvPr id="30" name="TextBox 29">
              <a:extLst>
                <a:ext uri="{FF2B5EF4-FFF2-40B4-BE49-F238E27FC236}">
                  <a16:creationId xmlns:a16="http://schemas.microsoft.com/office/drawing/2014/main" id="{FECC8733-0915-9046-8CA1-CB03BE3B963F}"/>
                </a:ext>
              </a:extLst>
            </p:cNvPr>
            <p:cNvSpPr txBox="1"/>
            <p:nvPr/>
          </p:nvSpPr>
          <p:spPr>
            <a:xfrm>
              <a:off x="1376438" y="2734944"/>
              <a:ext cx="547804" cy="369332"/>
            </a:xfrm>
            <a:prstGeom prst="rect">
              <a:avLst/>
            </a:prstGeom>
            <a:noFill/>
          </p:spPr>
          <p:txBody>
            <a:bodyPr wrap="square" rtlCol="0">
              <a:spAutoFit/>
            </a:bodyPr>
            <a:lstStyle/>
            <a:p>
              <a:r>
                <a:rPr lang="en-US" b="1" dirty="0"/>
                <a:t>X</a:t>
              </a:r>
              <a:r>
                <a:rPr lang="en-US" b="1" baseline="-25000" dirty="0"/>
                <a:t>12</a:t>
              </a:r>
            </a:p>
          </p:txBody>
        </p:sp>
        <p:sp>
          <p:nvSpPr>
            <p:cNvPr id="31" name="TextBox 30">
              <a:extLst>
                <a:ext uri="{FF2B5EF4-FFF2-40B4-BE49-F238E27FC236}">
                  <a16:creationId xmlns:a16="http://schemas.microsoft.com/office/drawing/2014/main" id="{128C67ED-4A7A-DD40-9E11-D90BB8C59C8E}"/>
                </a:ext>
              </a:extLst>
            </p:cNvPr>
            <p:cNvSpPr txBox="1"/>
            <p:nvPr/>
          </p:nvSpPr>
          <p:spPr>
            <a:xfrm>
              <a:off x="2749978" y="2757697"/>
              <a:ext cx="547804" cy="369332"/>
            </a:xfrm>
            <a:prstGeom prst="rect">
              <a:avLst/>
            </a:prstGeom>
            <a:noFill/>
          </p:spPr>
          <p:txBody>
            <a:bodyPr wrap="square" rtlCol="0">
              <a:spAutoFit/>
            </a:bodyPr>
            <a:lstStyle/>
            <a:p>
              <a:r>
                <a:rPr lang="en-US" b="1" dirty="0"/>
                <a:t>. . .</a:t>
              </a:r>
              <a:endParaRPr lang="en-US" b="1" baseline="-25000" dirty="0"/>
            </a:p>
          </p:txBody>
        </p:sp>
        <p:sp>
          <p:nvSpPr>
            <p:cNvPr id="32" name="TextBox 31">
              <a:extLst>
                <a:ext uri="{FF2B5EF4-FFF2-40B4-BE49-F238E27FC236}">
                  <a16:creationId xmlns:a16="http://schemas.microsoft.com/office/drawing/2014/main" id="{858D8648-984D-FD4B-A775-AE5452443198}"/>
                </a:ext>
              </a:extLst>
            </p:cNvPr>
            <p:cNvSpPr txBox="1"/>
            <p:nvPr/>
          </p:nvSpPr>
          <p:spPr>
            <a:xfrm>
              <a:off x="2030724" y="2746108"/>
              <a:ext cx="547804" cy="369332"/>
            </a:xfrm>
            <a:prstGeom prst="rect">
              <a:avLst/>
            </a:prstGeom>
            <a:noFill/>
          </p:spPr>
          <p:txBody>
            <a:bodyPr wrap="square" rtlCol="0">
              <a:spAutoFit/>
            </a:bodyPr>
            <a:lstStyle/>
            <a:p>
              <a:r>
                <a:rPr lang="en-US" b="1" dirty="0"/>
                <a:t>X</a:t>
              </a:r>
              <a:r>
                <a:rPr lang="en-US" b="1" baseline="-25000" dirty="0"/>
                <a:t>13</a:t>
              </a:r>
            </a:p>
          </p:txBody>
        </p:sp>
        <p:sp>
          <p:nvSpPr>
            <p:cNvPr id="33" name="TextBox 32">
              <a:extLst>
                <a:ext uri="{FF2B5EF4-FFF2-40B4-BE49-F238E27FC236}">
                  <a16:creationId xmlns:a16="http://schemas.microsoft.com/office/drawing/2014/main" id="{CE8B9FE3-E9B0-FE4D-8D58-BEB1CAFE1203}"/>
                </a:ext>
              </a:extLst>
            </p:cNvPr>
            <p:cNvSpPr txBox="1"/>
            <p:nvPr/>
          </p:nvSpPr>
          <p:spPr>
            <a:xfrm>
              <a:off x="1371868" y="3259064"/>
              <a:ext cx="547804" cy="369332"/>
            </a:xfrm>
            <a:prstGeom prst="rect">
              <a:avLst/>
            </a:prstGeom>
            <a:noFill/>
          </p:spPr>
          <p:txBody>
            <a:bodyPr wrap="square" rtlCol="0">
              <a:spAutoFit/>
            </a:bodyPr>
            <a:lstStyle/>
            <a:p>
              <a:r>
                <a:rPr lang="en-US" b="1" dirty="0"/>
                <a:t>X</a:t>
              </a:r>
              <a:r>
                <a:rPr lang="en-US" b="1" baseline="-25000" dirty="0"/>
                <a:t>22</a:t>
              </a:r>
            </a:p>
          </p:txBody>
        </p:sp>
        <p:sp>
          <p:nvSpPr>
            <p:cNvPr id="34" name="TextBox 33">
              <a:extLst>
                <a:ext uri="{FF2B5EF4-FFF2-40B4-BE49-F238E27FC236}">
                  <a16:creationId xmlns:a16="http://schemas.microsoft.com/office/drawing/2014/main" id="{67C0ED83-8A40-C942-9B19-029BB6207313}"/>
                </a:ext>
              </a:extLst>
            </p:cNvPr>
            <p:cNvSpPr txBox="1"/>
            <p:nvPr/>
          </p:nvSpPr>
          <p:spPr>
            <a:xfrm rot="2376881">
              <a:off x="2242450" y="4025393"/>
              <a:ext cx="547804" cy="369332"/>
            </a:xfrm>
            <a:prstGeom prst="rect">
              <a:avLst/>
            </a:prstGeom>
            <a:noFill/>
          </p:spPr>
          <p:txBody>
            <a:bodyPr wrap="square" rtlCol="0">
              <a:spAutoFit/>
            </a:bodyPr>
            <a:lstStyle/>
            <a:p>
              <a:r>
                <a:rPr lang="en-US" b="1" dirty="0"/>
                <a:t>. . . </a:t>
              </a:r>
              <a:endParaRPr lang="en-US" b="1" baseline="-25000" dirty="0"/>
            </a:p>
          </p:txBody>
        </p:sp>
        <p:sp>
          <p:nvSpPr>
            <p:cNvPr id="35" name="TextBox 34">
              <a:extLst>
                <a:ext uri="{FF2B5EF4-FFF2-40B4-BE49-F238E27FC236}">
                  <a16:creationId xmlns:a16="http://schemas.microsoft.com/office/drawing/2014/main" id="{6198D4EC-C1E4-CD4A-9CE4-C61BF38068CB}"/>
                </a:ext>
              </a:extLst>
            </p:cNvPr>
            <p:cNvSpPr txBox="1"/>
            <p:nvPr/>
          </p:nvSpPr>
          <p:spPr>
            <a:xfrm>
              <a:off x="2190480" y="5067418"/>
              <a:ext cx="547804" cy="369332"/>
            </a:xfrm>
            <a:prstGeom prst="rect">
              <a:avLst/>
            </a:prstGeom>
            <a:noFill/>
          </p:spPr>
          <p:txBody>
            <a:bodyPr wrap="square" rtlCol="0">
              <a:spAutoFit/>
            </a:bodyPr>
            <a:lstStyle/>
            <a:p>
              <a:r>
                <a:rPr lang="en-US" b="1" dirty="0"/>
                <a:t>. . . </a:t>
              </a:r>
              <a:endParaRPr lang="en-US" b="1" baseline="-25000" dirty="0"/>
            </a:p>
          </p:txBody>
        </p:sp>
        <p:sp>
          <p:nvSpPr>
            <p:cNvPr id="36" name="Rectangle 35">
              <a:extLst>
                <a:ext uri="{FF2B5EF4-FFF2-40B4-BE49-F238E27FC236}">
                  <a16:creationId xmlns:a16="http://schemas.microsoft.com/office/drawing/2014/main" id="{C6FAC187-CACB-764A-B327-40904BA89298}"/>
                </a:ext>
              </a:extLst>
            </p:cNvPr>
            <p:cNvSpPr/>
            <p:nvPr/>
          </p:nvSpPr>
          <p:spPr>
            <a:xfrm rot="2458020">
              <a:off x="276148" y="3828127"/>
              <a:ext cx="4112859" cy="542021"/>
            </a:xfrm>
            <a:prstGeom prst="rect">
              <a:avLst/>
            </a:prstGeom>
            <a:solidFill>
              <a:srgbClr val="FFFF00">
                <a:alpha val="4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CADED088-8915-DE4B-A052-00C354C4CF18}"/>
              </a:ext>
            </a:extLst>
          </p:cNvPr>
          <p:cNvPicPr>
            <a:picLocks noChangeAspect="1"/>
          </p:cNvPicPr>
          <p:nvPr/>
        </p:nvPicPr>
        <p:blipFill>
          <a:blip r:embed="rId3"/>
          <a:stretch>
            <a:fillRect/>
          </a:stretch>
        </p:blipFill>
        <p:spPr>
          <a:xfrm>
            <a:off x="601564" y="1236350"/>
            <a:ext cx="3461479" cy="865370"/>
          </a:xfrm>
          <a:prstGeom prst="rect">
            <a:avLst/>
          </a:prstGeom>
        </p:spPr>
      </p:pic>
      <p:graphicFrame>
        <p:nvGraphicFramePr>
          <p:cNvPr id="38" name="Table 37">
            <a:extLst>
              <a:ext uri="{FF2B5EF4-FFF2-40B4-BE49-F238E27FC236}">
                <a16:creationId xmlns:a16="http://schemas.microsoft.com/office/drawing/2014/main" id="{D66AFDEC-6A6B-174B-93F3-FE78461D1E92}"/>
              </a:ext>
            </a:extLst>
          </p:cNvPr>
          <p:cNvGraphicFramePr>
            <a:graphicFrameLocks noGrp="1"/>
          </p:cNvGraphicFramePr>
          <p:nvPr>
            <p:extLst>
              <p:ext uri="{D42A27DB-BD31-4B8C-83A1-F6EECF244321}">
                <p14:modId xmlns:p14="http://schemas.microsoft.com/office/powerpoint/2010/main" val="1201489421"/>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pic>
        <p:nvPicPr>
          <p:cNvPr id="39" name="Picture 38">
            <a:extLst>
              <a:ext uri="{FF2B5EF4-FFF2-40B4-BE49-F238E27FC236}">
                <a16:creationId xmlns:a16="http://schemas.microsoft.com/office/drawing/2014/main" id="{B19CDA75-6D5E-7247-8CB7-FF6C14305B2E}"/>
              </a:ext>
            </a:extLst>
          </p:cNvPr>
          <p:cNvPicPr>
            <a:picLocks noChangeAspect="1"/>
          </p:cNvPicPr>
          <p:nvPr/>
        </p:nvPicPr>
        <p:blipFill>
          <a:blip r:embed="rId4"/>
          <a:stretch>
            <a:fillRect/>
          </a:stretch>
        </p:blipFill>
        <p:spPr>
          <a:xfrm>
            <a:off x="4848228" y="2155040"/>
            <a:ext cx="3619500" cy="3378200"/>
          </a:xfrm>
          <a:prstGeom prst="rect">
            <a:avLst/>
          </a:prstGeom>
        </p:spPr>
      </p:pic>
      <p:sp>
        <p:nvSpPr>
          <p:cNvPr id="40" name="Rectangle 39">
            <a:extLst>
              <a:ext uri="{FF2B5EF4-FFF2-40B4-BE49-F238E27FC236}">
                <a16:creationId xmlns:a16="http://schemas.microsoft.com/office/drawing/2014/main" id="{1E3194E9-856A-294A-AF62-A92A8D5565DD}"/>
              </a:ext>
            </a:extLst>
          </p:cNvPr>
          <p:cNvSpPr/>
          <p:nvPr/>
        </p:nvSpPr>
        <p:spPr>
          <a:xfrm>
            <a:off x="5008565" y="1214446"/>
            <a:ext cx="3459163" cy="7715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Temporal</a:t>
            </a:r>
          </a:p>
          <a:p>
            <a:pPr algn="ctr"/>
            <a:r>
              <a:rPr lang="en-US" dirty="0"/>
              <a:t>Contingent behaviors: </a:t>
            </a:r>
            <a:r>
              <a:rPr lang="en-US" i="1" dirty="0"/>
              <a:t>If…Then…</a:t>
            </a:r>
          </a:p>
        </p:txBody>
      </p:sp>
      <p:sp>
        <p:nvSpPr>
          <p:cNvPr id="41" name="Rectangle 40">
            <a:extLst>
              <a:ext uri="{FF2B5EF4-FFF2-40B4-BE49-F238E27FC236}">
                <a16:creationId xmlns:a16="http://schemas.microsoft.com/office/drawing/2014/main" id="{D2BFDA20-2F25-2D4C-A06B-7C36D128E559}"/>
              </a:ext>
            </a:extLst>
          </p:cNvPr>
          <p:cNvSpPr/>
          <p:nvPr/>
        </p:nvSpPr>
        <p:spPr>
          <a:xfrm>
            <a:off x="5008564" y="5953133"/>
            <a:ext cx="3459163" cy="7715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Between Time-Points:</a:t>
            </a:r>
          </a:p>
          <a:p>
            <a:pPr algn="ctr"/>
            <a:r>
              <a:rPr lang="en-US" sz="2000" dirty="0" err="1"/>
              <a:t>X</a:t>
            </a:r>
            <a:r>
              <a:rPr lang="en-US" sz="2000" baseline="-25000" dirty="0" err="1"/>
              <a:t>it</a:t>
            </a:r>
            <a:r>
              <a:rPr lang="en-US" sz="2000" dirty="0" err="1">
                <a:sym typeface="Wingdings" pitchFamily="2" charset="2"/>
              </a:rPr>
              <a:t>X</a:t>
            </a:r>
            <a:r>
              <a:rPr lang="en-US" sz="2000" baseline="-25000" dirty="0" err="1">
                <a:sym typeface="Wingdings" pitchFamily="2" charset="2"/>
              </a:rPr>
              <a:t>i</a:t>
            </a:r>
            <a:r>
              <a:rPr lang="en-US" sz="2000" baseline="-25000" dirty="0">
                <a:sym typeface="Wingdings" pitchFamily="2" charset="2"/>
              </a:rPr>
              <a:t>, t+1</a:t>
            </a:r>
            <a:endParaRPr lang="en-US" sz="1400" dirty="0"/>
          </a:p>
        </p:txBody>
      </p:sp>
      <p:sp>
        <p:nvSpPr>
          <p:cNvPr id="42" name="Rectangle 41">
            <a:extLst>
              <a:ext uri="{FF2B5EF4-FFF2-40B4-BE49-F238E27FC236}">
                <a16:creationId xmlns:a16="http://schemas.microsoft.com/office/drawing/2014/main" id="{47B161C4-DAFA-4743-A724-6B5FA40ED039}"/>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Tree>
    <p:extLst>
      <p:ext uri="{BB962C8B-B14F-4D97-AF65-F5344CB8AC3E}">
        <p14:creationId xmlns:p14="http://schemas.microsoft.com/office/powerpoint/2010/main" val="2288326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A12E6A8-97F3-C749-8BBE-8BD70433758C}"/>
              </a:ext>
            </a:extLst>
          </p:cNvPr>
          <p:cNvGrpSpPr/>
          <p:nvPr/>
        </p:nvGrpSpPr>
        <p:grpSpPr>
          <a:xfrm>
            <a:off x="4800600" y="2572197"/>
            <a:ext cx="342900" cy="2971800"/>
            <a:chOff x="4800600" y="1829594"/>
            <a:chExt cx="342900" cy="2971800"/>
          </a:xfrm>
        </p:grpSpPr>
        <p:cxnSp>
          <p:nvCxnSpPr>
            <p:cNvPr id="6" name="Straight Connector 5">
              <a:extLst>
                <a:ext uri="{FF2B5EF4-FFF2-40B4-BE49-F238E27FC236}">
                  <a16:creationId xmlns:a16="http://schemas.microsoft.com/office/drawing/2014/main" id="{9368D7D4-DF86-5442-B58D-817F8827FBAA}"/>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BDB6575-A308-8640-987B-1935DE9993E8}"/>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0B100ED-B968-6348-B827-9246E3E0C7B6}"/>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6E9AFB85-4131-DF47-B969-387471976F27}"/>
              </a:ext>
            </a:extLst>
          </p:cNvPr>
          <p:cNvGrpSpPr/>
          <p:nvPr/>
        </p:nvGrpSpPr>
        <p:grpSpPr>
          <a:xfrm flipH="1">
            <a:off x="7874619" y="2553940"/>
            <a:ext cx="342900" cy="2971800"/>
            <a:chOff x="4800600" y="1829594"/>
            <a:chExt cx="342900" cy="2971800"/>
          </a:xfrm>
        </p:grpSpPr>
        <p:cxnSp>
          <p:nvCxnSpPr>
            <p:cNvPr id="18" name="Straight Connector 17">
              <a:extLst>
                <a:ext uri="{FF2B5EF4-FFF2-40B4-BE49-F238E27FC236}">
                  <a16:creationId xmlns:a16="http://schemas.microsoft.com/office/drawing/2014/main" id="{A8778360-6C80-C64A-A6E9-CE130E0CEFCA}"/>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238CF54-BE49-084D-A770-77194CC4C928}"/>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D22CBDB-0CA4-2840-8824-BCAB0C2486F0}"/>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7C14D5DD-E252-F745-99CD-1E35EDEA7E30}"/>
              </a:ext>
            </a:extLst>
          </p:cNvPr>
          <p:cNvSpPr txBox="1"/>
          <p:nvPr/>
        </p:nvSpPr>
        <p:spPr>
          <a:xfrm>
            <a:off x="4972050" y="2716369"/>
            <a:ext cx="547804" cy="369332"/>
          </a:xfrm>
          <a:prstGeom prst="rect">
            <a:avLst/>
          </a:prstGeom>
          <a:noFill/>
        </p:spPr>
        <p:txBody>
          <a:bodyPr wrap="square" rtlCol="0">
            <a:spAutoFit/>
          </a:bodyPr>
          <a:lstStyle/>
          <a:p>
            <a:r>
              <a:rPr lang="en-US" b="1" dirty="0"/>
              <a:t>1</a:t>
            </a:r>
            <a:endParaRPr lang="en-US" b="1" baseline="-25000" dirty="0"/>
          </a:p>
        </p:txBody>
      </p:sp>
      <p:sp>
        <p:nvSpPr>
          <p:cNvPr id="22" name="TextBox 21">
            <a:extLst>
              <a:ext uri="{FF2B5EF4-FFF2-40B4-BE49-F238E27FC236}">
                <a16:creationId xmlns:a16="http://schemas.microsoft.com/office/drawing/2014/main" id="{53CB84DC-EDB2-7147-8A6D-4F55C516F8A8}"/>
              </a:ext>
            </a:extLst>
          </p:cNvPr>
          <p:cNvSpPr txBox="1"/>
          <p:nvPr/>
        </p:nvSpPr>
        <p:spPr>
          <a:xfrm>
            <a:off x="4966628" y="3210822"/>
            <a:ext cx="547804" cy="369332"/>
          </a:xfrm>
          <a:prstGeom prst="rect">
            <a:avLst/>
          </a:prstGeom>
          <a:noFill/>
        </p:spPr>
        <p:txBody>
          <a:bodyPr wrap="square" rtlCol="0">
            <a:spAutoFit/>
          </a:bodyPr>
          <a:lstStyle/>
          <a:p>
            <a:r>
              <a:rPr lang="en-US" b="1" dirty="0"/>
              <a:t>X</a:t>
            </a:r>
            <a:r>
              <a:rPr lang="en-US" b="1" baseline="-25000" dirty="0"/>
              <a:t>21</a:t>
            </a:r>
          </a:p>
        </p:txBody>
      </p:sp>
      <p:sp>
        <p:nvSpPr>
          <p:cNvPr id="23" name="TextBox 22">
            <a:extLst>
              <a:ext uri="{FF2B5EF4-FFF2-40B4-BE49-F238E27FC236}">
                <a16:creationId xmlns:a16="http://schemas.microsoft.com/office/drawing/2014/main" id="{AEF1B5BB-9491-1442-B815-C15FD9CE2969}"/>
              </a:ext>
            </a:extLst>
          </p:cNvPr>
          <p:cNvSpPr txBox="1"/>
          <p:nvPr/>
        </p:nvSpPr>
        <p:spPr>
          <a:xfrm>
            <a:off x="4972050" y="3670508"/>
            <a:ext cx="547804" cy="369332"/>
          </a:xfrm>
          <a:prstGeom prst="rect">
            <a:avLst/>
          </a:prstGeom>
          <a:noFill/>
        </p:spPr>
        <p:txBody>
          <a:bodyPr wrap="square" rtlCol="0">
            <a:spAutoFit/>
          </a:bodyPr>
          <a:lstStyle/>
          <a:p>
            <a:r>
              <a:rPr lang="en-US" b="1" dirty="0"/>
              <a:t>X</a:t>
            </a:r>
            <a:r>
              <a:rPr lang="en-US" b="1" baseline="-25000" dirty="0"/>
              <a:t>31</a:t>
            </a:r>
          </a:p>
        </p:txBody>
      </p:sp>
      <p:sp>
        <p:nvSpPr>
          <p:cNvPr id="24" name="TextBox 23">
            <a:extLst>
              <a:ext uri="{FF2B5EF4-FFF2-40B4-BE49-F238E27FC236}">
                <a16:creationId xmlns:a16="http://schemas.microsoft.com/office/drawing/2014/main" id="{70F41A15-EABA-AC4F-9DCB-FC633ED77160}"/>
              </a:ext>
            </a:extLst>
          </p:cNvPr>
          <p:cNvSpPr txBox="1"/>
          <p:nvPr/>
        </p:nvSpPr>
        <p:spPr>
          <a:xfrm>
            <a:off x="4972050" y="4980871"/>
            <a:ext cx="547804" cy="369332"/>
          </a:xfrm>
          <a:prstGeom prst="rect">
            <a:avLst/>
          </a:prstGeom>
          <a:noFill/>
        </p:spPr>
        <p:txBody>
          <a:bodyPr wrap="square" rtlCol="0">
            <a:spAutoFit/>
          </a:bodyPr>
          <a:lstStyle/>
          <a:p>
            <a:r>
              <a:rPr lang="en-US" b="1" dirty="0"/>
              <a:t>X</a:t>
            </a:r>
            <a:r>
              <a:rPr lang="en-US" b="1" baseline="-25000" dirty="0"/>
              <a:t>i1</a:t>
            </a:r>
          </a:p>
        </p:txBody>
      </p:sp>
      <p:sp>
        <p:nvSpPr>
          <p:cNvPr id="25" name="TextBox 24">
            <a:extLst>
              <a:ext uri="{FF2B5EF4-FFF2-40B4-BE49-F238E27FC236}">
                <a16:creationId xmlns:a16="http://schemas.microsoft.com/office/drawing/2014/main" id="{9CBC467D-160E-D44A-A0D7-275C3442D4B6}"/>
              </a:ext>
            </a:extLst>
          </p:cNvPr>
          <p:cNvSpPr txBox="1"/>
          <p:nvPr/>
        </p:nvSpPr>
        <p:spPr>
          <a:xfrm rot="5400000">
            <a:off x="4966628" y="4386935"/>
            <a:ext cx="547804" cy="369332"/>
          </a:xfrm>
          <a:prstGeom prst="rect">
            <a:avLst/>
          </a:prstGeom>
          <a:noFill/>
        </p:spPr>
        <p:txBody>
          <a:bodyPr wrap="square" rtlCol="0">
            <a:spAutoFit/>
          </a:bodyPr>
          <a:lstStyle/>
          <a:p>
            <a:r>
              <a:rPr lang="en-US" b="1" dirty="0"/>
              <a:t>. . . </a:t>
            </a:r>
            <a:endParaRPr lang="en-US" b="1" baseline="-25000" dirty="0"/>
          </a:p>
        </p:txBody>
      </p:sp>
      <p:sp>
        <p:nvSpPr>
          <p:cNvPr id="26" name="TextBox 25">
            <a:extLst>
              <a:ext uri="{FF2B5EF4-FFF2-40B4-BE49-F238E27FC236}">
                <a16:creationId xmlns:a16="http://schemas.microsoft.com/office/drawing/2014/main" id="{94809074-D5C5-1945-99B2-CFE2B2206A5C}"/>
              </a:ext>
            </a:extLst>
          </p:cNvPr>
          <p:cNvSpPr txBox="1"/>
          <p:nvPr/>
        </p:nvSpPr>
        <p:spPr>
          <a:xfrm>
            <a:off x="7600717" y="2726629"/>
            <a:ext cx="547804" cy="369332"/>
          </a:xfrm>
          <a:prstGeom prst="rect">
            <a:avLst/>
          </a:prstGeom>
          <a:noFill/>
        </p:spPr>
        <p:txBody>
          <a:bodyPr wrap="square" rtlCol="0">
            <a:spAutoFit/>
          </a:bodyPr>
          <a:lstStyle/>
          <a:p>
            <a:r>
              <a:rPr lang="en-US" b="1" dirty="0"/>
              <a:t>X</a:t>
            </a:r>
            <a:r>
              <a:rPr lang="en-US" b="1" baseline="-25000" dirty="0"/>
              <a:t>1j</a:t>
            </a:r>
          </a:p>
        </p:txBody>
      </p:sp>
      <p:sp>
        <p:nvSpPr>
          <p:cNvPr id="27" name="TextBox 26">
            <a:extLst>
              <a:ext uri="{FF2B5EF4-FFF2-40B4-BE49-F238E27FC236}">
                <a16:creationId xmlns:a16="http://schemas.microsoft.com/office/drawing/2014/main" id="{9F6057D1-89DB-424C-92E4-430475D70164}"/>
              </a:ext>
            </a:extLst>
          </p:cNvPr>
          <p:cNvSpPr txBox="1"/>
          <p:nvPr/>
        </p:nvSpPr>
        <p:spPr>
          <a:xfrm>
            <a:off x="7595295" y="3221082"/>
            <a:ext cx="547804" cy="369332"/>
          </a:xfrm>
          <a:prstGeom prst="rect">
            <a:avLst/>
          </a:prstGeom>
          <a:noFill/>
        </p:spPr>
        <p:txBody>
          <a:bodyPr wrap="square" rtlCol="0">
            <a:spAutoFit/>
          </a:bodyPr>
          <a:lstStyle/>
          <a:p>
            <a:r>
              <a:rPr lang="en-US" b="1" dirty="0"/>
              <a:t>X</a:t>
            </a:r>
            <a:r>
              <a:rPr lang="en-US" b="1" baseline="-25000" dirty="0"/>
              <a:t>2j</a:t>
            </a:r>
          </a:p>
        </p:txBody>
      </p:sp>
      <p:sp>
        <p:nvSpPr>
          <p:cNvPr id="28" name="TextBox 27">
            <a:extLst>
              <a:ext uri="{FF2B5EF4-FFF2-40B4-BE49-F238E27FC236}">
                <a16:creationId xmlns:a16="http://schemas.microsoft.com/office/drawing/2014/main" id="{D5DB0CDD-2D68-6845-9720-5F7BC1566681}"/>
              </a:ext>
            </a:extLst>
          </p:cNvPr>
          <p:cNvSpPr txBox="1"/>
          <p:nvPr/>
        </p:nvSpPr>
        <p:spPr>
          <a:xfrm>
            <a:off x="7600717" y="3680768"/>
            <a:ext cx="547804" cy="369332"/>
          </a:xfrm>
          <a:prstGeom prst="rect">
            <a:avLst/>
          </a:prstGeom>
          <a:noFill/>
        </p:spPr>
        <p:txBody>
          <a:bodyPr wrap="square" rtlCol="0">
            <a:spAutoFit/>
          </a:bodyPr>
          <a:lstStyle/>
          <a:p>
            <a:r>
              <a:rPr lang="en-US" b="1" dirty="0"/>
              <a:t>X</a:t>
            </a:r>
            <a:r>
              <a:rPr lang="en-US" b="1" baseline="-25000" dirty="0"/>
              <a:t>3j</a:t>
            </a:r>
          </a:p>
        </p:txBody>
      </p:sp>
      <p:sp>
        <p:nvSpPr>
          <p:cNvPr id="29" name="TextBox 28">
            <a:extLst>
              <a:ext uri="{FF2B5EF4-FFF2-40B4-BE49-F238E27FC236}">
                <a16:creationId xmlns:a16="http://schemas.microsoft.com/office/drawing/2014/main" id="{B47C8905-9FF4-2141-B0D9-7DDC2FB9E214}"/>
              </a:ext>
            </a:extLst>
          </p:cNvPr>
          <p:cNvSpPr txBox="1"/>
          <p:nvPr/>
        </p:nvSpPr>
        <p:spPr>
          <a:xfrm>
            <a:off x="7600717" y="4991131"/>
            <a:ext cx="547804" cy="369332"/>
          </a:xfrm>
          <a:prstGeom prst="rect">
            <a:avLst/>
          </a:prstGeom>
          <a:noFill/>
        </p:spPr>
        <p:txBody>
          <a:bodyPr wrap="square" rtlCol="0">
            <a:spAutoFit/>
          </a:bodyPr>
          <a:lstStyle/>
          <a:p>
            <a:r>
              <a:rPr lang="en-US" b="1" dirty="0"/>
              <a:t>1</a:t>
            </a:r>
            <a:endParaRPr lang="en-US" b="1" baseline="-25000" dirty="0"/>
          </a:p>
        </p:txBody>
      </p:sp>
      <p:sp>
        <p:nvSpPr>
          <p:cNvPr id="30" name="TextBox 29">
            <a:extLst>
              <a:ext uri="{FF2B5EF4-FFF2-40B4-BE49-F238E27FC236}">
                <a16:creationId xmlns:a16="http://schemas.microsoft.com/office/drawing/2014/main" id="{31EE5583-05FF-5747-9CB6-FA8D31BD8EFB}"/>
              </a:ext>
            </a:extLst>
          </p:cNvPr>
          <p:cNvSpPr txBox="1"/>
          <p:nvPr/>
        </p:nvSpPr>
        <p:spPr>
          <a:xfrm rot="5400000">
            <a:off x="7595295" y="4397195"/>
            <a:ext cx="547804" cy="369332"/>
          </a:xfrm>
          <a:prstGeom prst="rect">
            <a:avLst/>
          </a:prstGeom>
          <a:noFill/>
        </p:spPr>
        <p:txBody>
          <a:bodyPr wrap="square" rtlCol="0">
            <a:spAutoFit/>
          </a:bodyPr>
          <a:lstStyle/>
          <a:p>
            <a:r>
              <a:rPr lang="en-US" b="1" dirty="0"/>
              <a:t>. . . </a:t>
            </a:r>
            <a:endParaRPr lang="en-US" b="1" baseline="-25000" dirty="0"/>
          </a:p>
        </p:txBody>
      </p:sp>
      <p:sp>
        <p:nvSpPr>
          <p:cNvPr id="31" name="TextBox 30">
            <a:extLst>
              <a:ext uri="{FF2B5EF4-FFF2-40B4-BE49-F238E27FC236}">
                <a16:creationId xmlns:a16="http://schemas.microsoft.com/office/drawing/2014/main" id="{FADDABB0-52E6-D44F-98AB-32D2E5EE9A62}"/>
              </a:ext>
            </a:extLst>
          </p:cNvPr>
          <p:cNvSpPr txBox="1"/>
          <p:nvPr/>
        </p:nvSpPr>
        <p:spPr>
          <a:xfrm>
            <a:off x="5548388" y="2696962"/>
            <a:ext cx="547804" cy="369332"/>
          </a:xfrm>
          <a:prstGeom prst="rect">
            <a:avLst/>
          </a:prstGeom>
          <a:noFill/>
        </p:spPr>
        <p:txBody>
          <a:bodyPr wrap="square" rtlCol="0">
            <a:spAutoFit/>
          </a:bodyPr>
          <a:lstStyle/>
          <a:p>
            <a:r>
              <a:rPr lang="en-US" b="1" dirty="0"/>
              <a:t>X</a:t>
            </a:r>
            <a:r>
              <a:rPr lang="en-US" b="1" baseline="-25000" dirty="0"/>
              <a:t>12</a:t>
            </a:r>
          </a:p>
        </p:txBody>
      </p:sp>
      <p:sp>
        <p:nvSpPr>
          <p:cNvPr id="32" name="TextBox 31">
            <a:extLst>
              <a:ext uri="{FF2B5EF4-FFF2-40B4-BE49-F238E27FC236}">
                <a16:creationId xmlns:a16="http://schemas.microsoft.com/office/drawing/2014/main" id="{C99113E9-7C51-4B4A-AFC9-C7C1A65BB646}"/>
              </a:ext>
            </a:extLst>
          </p:cNvPr>
          <p:cNvSpPr txBox="1"/>
          <p:nvPr/>
        </p:nvSpPr>
        <p:spPr>
          <a:xfrm>
            <a:off x="6921928" y="2719715"/>
            <a:ext cx="547804" cy="369332"/>
          </a:xfrm>
          <a:prstGeom prst="rect">
            <a:avLst/>
          </a:prstGeom>
          <a:noFill/>
        </p:spPr>
        <p:txBody>
          <a:bodyPr wrap="square" rtlCol="0">
            <a:spAutoFit/>
          </a:bodyPr>
          <a:lstStyle/>
          <a:p>
            <a:r>
              <a:rPr lang="en-US" b="1" dirty="0"/>
              <a:t>. . .</a:t>
            </a:r>
            <a:endParaRPr lang="en-US" b="1" baseline="-25000" dirty="0"/>
          </a:p>
        </p:txBody>
      </p:sp>
      <p:sp>
        <p:nvSpPr>
          <p:cNvPr id="33" name="TextBox 32">
            <a:extLst>
              <a:ext uri="{FF2B5EF4-FFF2-40B4-BE49-F238E27FC236}">
                <a16:creationId xmlns:a16="http://schemas.microsoft.com/office/drawing/2014/main" id="{711958F5-123B-B84F-8A4A-863748B0577B}"/>
              </a:ext>
            </a:extLst>
          </p:cNvPr>
          <p:cNvSpPr txBox="1"/>
          <p:nvPr/>
        </p:nvSpPr>
        <p:spPr>
          <a:xfrm>
            <a:off x="6202674" y="2708126"/>
            <a:ext cx="547804" cy="369332"/>
          </a:xfrm>
          <a:prstGeom prst="rect">
            <a:avLst/>
          </a:prstGeom>
          <a:noFill/>
        </p:spPr>
        <p:txBody>
          <a:bodyPr wrap="square" rtlCol="0">
            <a:spAutoFit/>
          </a:bodyPr>
          <a:lstStyle/>
          <a:p>
            <a:r>
              <a:rPr lang="en-US" b="1" dirty="0"/>
              <a:t>X</a:t>
            </a:r>
            <a:r>
              <a:rPr lang="en-US" b="1" baseline="-25000" dirty="0"/>
              <a:t>13</a:t>
            </a:r>
          </a:p>
        </p:txBody>
      </p:sp>
      <p:sp>
        <p:nvSpPr>
          <p:cNvPr id="34" name="TextBox 33">
            <a:extLst>
              <a:ext uri="{FF2B5EF4-FFF2-40B4-BE49-F238E27FC236}">
                <a16:creationId xmlns:a16="http://schemas.microsoft.com/office/drawing/2014/main" id="{DE9B5D01-F6E7-9240-B385-6E6F7B5DCEFC}"/>
              </a:ext>
            </a:extLst>
          </p:cNvPr>
          <p:cNvSpPr txBox="1"/>
          <p:nvPr/>
        </p:nvSpPr>
        <p:spPr>
          <a:xfrm>
            <a:off x="5543818" y="3221082"/>
            <a:ext cx="547804" cy="369332"/>
          </a:xfrm>
          <a:prstGeom prst="rect">
            <a:avLst/>
          </a:prstGeom>
          <a:noFill/>
        </p:spPr>
        <p:txBody>
          <a:bodyPr wrap="square" rtlCol="0">
            <a:spAutoFit/>
          </a:bodyPr>
          <a:lstStyle/>
          <a:p>
            <a:r>
              <a:rPr lang="en-US" b="1" dirty="0"/>
              <a:t>1</a:t>
            </a:r>
            <a:endParaRPr lang="en-US" b="1" baseline="-25000" dirty="0"/>
          </a:p>
        </p:txBody>
      </p:sp>
      <p:sp>
        <p:nvSpPr>
          <p:cNvPr id="35" name="TextBox 34">
            <a:extLst>
              <a:ext uri="{FF2B5EF4-FFF2-40B4-BE49-F238E27FC236}">
                <a16:creationId xmlns:a16="http://schemas.microsoft.com/office/drawing/2014/main" id="{52E57EB4-152D-A14D-A77C-FD78DBFC2BE0}"/>
              </a:ext>
            </a:extLst>
          </p:cNvPr>
          <p:cNvSpPr txBox="1"/>
          <p:nvPr/>
        </p:nvSpPr>
        <p:spPr>
          <a:xfrm rot="2376881">
            <a:off x="6414400" y="3987411"/>
            <a:ext cx="547804" cy="369332"/>
          </a:xfrm>
          <a:prstGeom prst="rect">
            <a:avLst/>
          </a:prstGeom>
          <a:noFill/>
        </p:spPr>
        <p:txBody>
          <a:bodyPr wrap="square" rtlCol="0">
            <a:spAutoFit/>
          </a:bodyPr>
          <a:lstStyle/>
          <a:p>
            <a:r>
              <a:rPr lang="en-US" b="1" dirty="0"/>
              <a:t>. . . </a:t>
            </a:r>
            <a:endParaRPr lang="en-US" b="1" baseline="-25000" dirty="0"/>
          </a:p>
        </p:txBody>
      </p:sp>
      <p:sp>
        <p:nvSpPr>
          <p:cNvPr id="36" name="TextBox 35">
            <a:extLst>
              <a:ext uri="{FF2B5EF4-FFF2-40B4-BE49-F238E27FC236}">
                <a16:creationId xmlns:a16="http://schemas.microsoft.com/office/drawing/2014/main" id="{96270C3C-099B-4E4B-8B67-9EF318E79D66}"/>
              </a:ext>
            </a:extLst>
          </p:cNvPr>
          <p:cNvSpPr txBox="1"/>
          <p:nvPr/>
        </p:nvSpPr>
        <p:spPr>
          <a:xfrm>
            <a:off x="6362430" y="5029436"/>
            <a:ext cx="547804" cy="369332"/>
          </a:xfrm>
          <a:prstGeom prst="rect">
            <a:avLst/>
          </a:prstGeom>
          <a:noFill/>
        </p:spPr>
        <p:txBody>
          <a:bodyPr wrap="square" rtlCol="0">
            <a:spAutoFit/>
          </a:bodyPr>
          <a:lstStyle/>
          <a:p>
            <a:r>
              <a:rPr lang="en-US" b="1" dirty="0"/>
              <a:t>. . . </a:t>
            </a:r>
            <a:endParaRPr lang="en-US" b="1" baseline="-25000" dirty="0"/>
          </a:p>
        </p:txBody>
      </p:sp>
      <p:sp>
        <p:nvSpPr>
          <p:cNvPr id="38" name="Right Triangle 37">
            <a:extLst>
              <a:ext uri="{FF2B5EF4-FFF2-40B4-BE49-F238E27FC236}">
                <a16:creationId xmlns:a16="http://schemas.microsoft.com/office/drawing/2014/main" id="{47F3CDD0-D05D-6E44-811C-1F71B3CB5149}"/>
              </a:ext>
            </a:extLst>
          </p:cNvPr>
          <p:cNvSpPr/>
          <p:nvPr/>
        </p:nvSpPr>
        <p:spPr>
          <a:xfrm>
            <a:off x="4846320" y="2952403"/>
            <a:ext cx="2953879" cy="2565094"/>
          </a:xfrm>
          <a:prstGeom prst="rtTriangle">
            <a:avLst/>
          </a:prstGeom>
          <a:solidFill>
            <a:srgbClr val="FFFF00">
              <a:alpha val="4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296252D8-C3AD-9F41-AE05-1E08CB988B46}"/>
              </a:ext>
            </a:extLst>
          </p:cNvPr>
          <p:cNvPicPr>
            <a:picLocks noChangeAspect="1"/>
          </p:cNvPicPr>
          <p:nvPr/>
        </p:nvPicPr>
        <p:blipFill>
          <a:blip r:embed="rId2"/>
          <a:stretch>
            <a:fillRect/>
          </a:stretch>
        </p:blipFill>
        <p:spPr>
          <a:xfrm>
            <a:off x="4800600" y="1413635"/>
            <a:ext cx="3421095" cy="861609"/>
          </a:xfrm>
          <a:prstGeom prst="rect">
            <a:avLst/>
          </a:prstGeom>
        </p:spPr>
      </p:pic>
      <p:graphicFrame>
        <p:nvGraphicFramePr>
          <p:cNvPr id="40" name="Table 39">
            <a:extLst>
              <a:ext uri="{FF2B5EF4-FFF2-40B4-BE49-F238E27FC236}">
                <a16:creationId xmlns:a16="http://schemas.microsoft.com/office/drawing/2014/main" id="{5FB136C2-1C15-5446-B8B8-5C7016273164}"/>
              </a:ext>
            </a:extLst>
          </p:cNvPr>
          <p:cNvGraphicFramePr>
            <a:graphicFrameLocks noGrp="1"/>
          </p:cNvGraphicFramePr>
          <p:nvPr>
            <p:extLst>
              <p:ext uri="{D42A27DB-BD31-4B8C-83A1-F6EECF244321}">
                <p14:modId xmlns:p14="http://schemas.microsoft.com/office/powerpoint/2010/main" val="1201489421"/>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37" name="Rectangle 36">
            <a:extLst>
              <a:ext uri="{FF2B5EF4-FFF2-40B4-BE49-F238E27FC236}">
                <a16:creationId xmlns:a16="http://schemas.microsoft.com/office/drawing/2014/main" id="{2EF57AA0-7F05-8D4E-AB8F-9C51017DF3EB}"/>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pic>
        <p:nvPicPr>
          <p:cNvPr id="41" name="Content Placeholder 4">
            <a:extLst>
              <a:ext uri="{FF2B5EF4-FFF2-40B4-BE49-F238E27FC236}">
                <a16:creationId xmlns:a16="http://schemas.microsoft.com/office/drawing/2014/main" id="{A5586C74-6AB7-444F-80A2-ADA96A70E99F}"/>
              </a:ext>
            </a:extLst>
          </p:cNvPr>
          <p:cNvPicPr>
            <a:picLocks noChangeAspect="1"/>
          </p:cNvPicPr>
          <p:nvPr/>
        </p:nvPicPr>
        <p:blipFill>
          <a:blip r:embed="rId3"/>
          <a:stretch>
            <a:fillRect/>
          </a:stretch>
        </p:blipFill>
        <p:spPr>
          <a:xfrm>
            <a:off x="498478" y="2301090"/>
            <a:ext cx="3289300" cy="3086100"/>
          </a:xfrm>
          <a:prstGeom prst="rect">
            <a:avLst/>
          </a:prstGeom>
        </p:spPr>
      </p:pic>
      <p:sp>
        <p:nvSpPr>
          <p:cNvPr id="42" name="Rectangle 41">
            <a:extLst>
              <a:ext uri="{FF2B5EF4-FFF2-40B4-BE49-F238E27FC236}">
                <a16:creationId xmlns:a16="http://schemas.microsoft.com/office/drawing/2014/main" id="{6D9C86D0-EAA9-524F-BA5D-D86A28A0A46D}"/>
              </a:ext>
            </a:extLst>
          </p:cNvPr>
          <p:cNvSpPr/>
          <p:nvPr/>
        </p:nvSpPr>
        <p:spPr>
          <a:xfrm>
            <a:off x="641353" y="1214446"/>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Contemporaneous</a:t>
            </a:r>
          </a:p>
          <a:p>
            <a:pPr algn="ctr"/>
            <a:r>
              <a:rPr lang="en-US" dirty="0"/>
              <a:t>Concurrent behaviors: </a:t>
            </a:r>
            <a:r>
              <a:rPr lang="en-US" i="1" dirty="0"/>
              <a:t>While…</a:t>
            </a:r>
          </a:p>
        </p:txBody>
      </p:sp>
      <p:sp>
        <p:nvSpPr>
          <p:cNvPr id="43" name="Rectangle 42">
            <a:extLst>
              <a:ext uri="{FF2B5EF4-FFF2-40B4-BE49-F238E27FC236}">
                <a16:creationId xmlns:a16="http://schemas.microsoft.com/office/drawing/2014/main" id="{0B845AB4-2888-C745-A79E-25881A62446E}"/>
              </a:ext>
            </a:extLst>
          </p:cNvPr>
          <p:cNvSpPr/>
          <p:nvPr/>
        </p:nvSpPr>
        <p:spPr>
          <a:xfrm>
            <a:off x="641352" y="5953133"/>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 Time-Points:</a:t>
            </a:r>
          </a:p>
          <a:p>
            <a:pPr algn="ctr"/>
            <a:r>
              <a:rPr lang="en-US" sz="2000" dirty="0" err="1"/>
              <a:t>X</a:t>
            </a:r>
            <a:r>
              <a:rPr lang="en-US" sz="2000" baseline="-25000" dirty="0" err="1"/>
              <a:t>it</a:t>
            </a:r>
            <a:r>
              <a:rPr lang="en-US" sz="2000" dirty="0">
                <a:sym typeface="Wingdings" pitchFamily="2" charset="2"/>
              </a:rPr>
              <a:t></a:t>
            </a:r>
            <a:r>
              <a:rPr lang="en-US" sz="2000" dirty="0" err="1">
                <a:sym typeface="Wingdings" pitchFamily="2" charset="2"/>
              </a:rPr>
              <a:t>X</a:t>
            </a:r>
            <a:r>
              <a:rPr lang="en-US" sz="2000" baseline="-25000" dirty="0" err="1">
                <a:sym typeface="Wingdings" pitchFamily="2" charset="2"/>
              </a:rPr>
              <a:t>jt</a:t>
            </a:r>
            <a:endParaRPr lang="en-US" sz="1400" dirty="0"/>
          </a:p>
        </p:txBody>
      </p:sp>
    </p:spTree>
    <p:extLst>
      <p:ext uri="{BB962C8B-B14F-4D97-AF65-F5344CB8AC3E}">
        <p14:creationId xmlns:p14="http://schemas.microsoft.com/office/powerpoint/2010/main" val="3816471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1D1362-1FC6-B245-B9F3-511591520492}"/>
              </a:ext>
            </a:extLst>
          </p:cNvPr>
          <p:cNvSpPr/>
          <p:nvPr/>
        </p:nvSpPr>
        <p:spPr>
          <a:xfrm>
            <a:off x="5340154" y="1750253"/>
            <a:ext cx="365760" cy="3539430"/>
          </a:xfrm>
          <a:prstGeom prst="rect">
            <a:avLst/>
          </a:prstGeom>
          <a:solidFill>
            <a:srgbClr val="FFF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ext uri="{D42A27DB-BD31-4B8C-83A1-F6EECF244321}">
                <p14:modId xmlns:p14="http://schemas.microsoft.com/office/powerpoint/2010/main" val="2923132544"/>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sp>
        <p:nvSpPr>
          <p:cNvPr id="8" name="TextBox 7">
            <a:extLst>
              <a:ext uri="{FF2B5EF4-FFF2-40B4-BE49-F238E27FC236}">
                <a16:creationId xmlns:a16="http://schemas.microsoft.com/office/drawing/2014/main" id="{D511F5FA-76BB-7A4F-91FE-2E6B7EB8095A}"/>
              </a:ext>
            </a:extLst>
          </p:cNvPr>
          <p:cNvSpPr txBox="1"/>
          <p:nvPr/>
        </p:nvSpPr>
        <p:spPr>
          <a:xfrm>
            <a:off x="5340154" y="1750253"/>
            <a:ext cx="3795648" cy="3539430"/>
          </a:xfrm>
          <a:prstGeom prst="rect">
            <a:avLst/>
          </a:prstGeom>
          <a:noFill/>
        </p:spPr>
        <p:txBody>
          <a:bodyPr wrap="square" rtlCol="0">
            <a:spAutoFit/>
          </a:bodyPr>
          <a:lstStyle/>
          <a:p>
            <a:r>
              <a:rPr lang="en-US" sz="3200" b="1" dirty="0"/>
              <a:t>T </a:t>
            </a:r>
            <a:r>
              <a:rPr lang="en-US" sz="3200" dirty="0" err="1"/>
              <a:t>riggering</a:t>
            </a:r>
            <a:r>
              <a:rPr lang="en-US" sz="3200" dirty="0"/>
              <a:t> Situations</a:t>
            </a:r>
          </a:p>
          <a:p>
            <a:r>
              <a:rPr lang="en-US" sz="3200" b="1" dirty="0"/>
              <a:t>E </a:t>
            </a:r>
            <a:r>
              <a:rPr lang="en-US" sz="3200" dirty="0" err="1"/>
              <a:t>xpectancies</a:t>
            </a:r>
            <a:endParaRPr lang="en-US" sz="3200" dirty="0"/>
          </a:p>
          <a:p>
            <a:r>
              <a:rPr lang="en-US" sz="3200" b="1" dirty="0"/>
              <a:t>S </a:t>
            </a:r>
            <a:r>
              <a:rPr lang="en-US" sz="3200" dirty="0" err="1"/>
              <a:t>tates</a:t>
            </a:r>
            <a:r>
              <a:rPr lang="en-US" sz="3200" dirty="0"/>
              <a:t> /</a:t>
            </a:r>
          </a:p>
          <a:p>
            <a:r>
              <a:rPr lang="en-US" sz="3200" b="1" dirty="0"/>
              <a:t>S </a:t>
            </a:r>
            <a:r>
              <a:rPr lang="en-US" sz="3200" dirty="0" err="1"/>
              <a:t>tate</a:t>
            </a:r>
            <a:r>
              <a:rPr lang="en-US" sz="3200" dirty="0"/>
              <a:t> </a:t>
            </a:r>
          </a:p>
          <a:p>
            <a:r>
              <a:rPr lang="en-US" sz="3200" b="1" dirty="0"/>
              <a:t>E </a:t>
            </a:r>
            <a:r>
              <a:rPr lang="en-US" sz="3200" dirty="0" err="1"/>
              <a:t>xpression</a:t>
            </a:r>
            <a:endParaRPr lang="en-US" sz="3200" dirty="0"/>
          </a:p>
          <a:p>
            <a:r>
              <a:rPr lang="en-US" sz="3200" b="1" dirty="0"/>
              <a:t>R </a:t>
            </a:r>
            <a:r>
              <a:rPr lang="en-US" sz="3200" dirty="0"/>
              <a:t>e-</a:t>
            </a:r>
          </a:p>
          <a:p>
            <a:r>
              <a:rPr lang="en-US" sz="3200" b="1" dirty="0"/>
              <a:t>A </a:t>
            </a:r>
            <a:r>
              <a:rPr lang="en-US" sz="3200" dirty="0" err="1"/>
              <a:t>ctions</a:t>
            </a:r>
            <a:endParaRPr lang="en-US" sz="3200" dirty="0"/>
          </a:p>
        </p:txBody>
      </p:sp>
      <p:sp>
        <p:nvSpPr>
          <p:cNvPr id="6" name="Rectangle 5">
            <a:extLst>
              <a:ext uri="{FF2B5EF4-FFF2-40B4-BE49-F238E27FC236}">
                <a16:creationId xmlns:a16="http://schemas.microsoft.com/office/drawing/2014/main" id="{4B32CCC7-AB2C-A243-AB43-3F281962A333}"/>
              </a:ext>
            </a:extLst>
          </p:cNvPr>
          <p:cNvSpPr/>
          <p:nvPr/>
        </p:nvSpPr>
        <p:spPr>
          <a:xfrm>
            <a:off x="5718628" y="1750253"/>
            <a:ext cx="3460716" cy="3539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30723E-71E8-E44C-8865-0D7BB94AC841}"/>
              </a:ext>
            </a:extLst>
          </p:cNvPr>
          <p:cNvSpPr txBox="1"/>
          <p:nvPr/>
        </p:nvSpPr>
        <p:spPr>
          <a:xfrm>
            <a:off x="6672263" y="6319127"/>
            <a:ext cx="2664244" cy="369332"/>
          </a:xfrm>
          <a:prstGeom prst="rect">
            <a:avLst/>
          </a:prstGeom>
          <a:noFill/>
        </p:spPr>
        <p:txBody>
          <a:bodyPr wrap="square" rtlCol="0">
            <a:spAutoFit/>
          </a:bodyPr>
          <a:lstStyle/>
          <a:p>
            <a:r>
              <a:rPr lang="en-US" dirty="0" err="1"/>
              <a:t>Wrzus</a:t>
            </a:r>
            <a:r>
              <a:rPr lang="en-US" dirty="0"/>
              <a:t> &amp; Roberts, 2017</a:t>
            </a:r>
          </a:p>
        </p:txBody>
      </p:sp>
    </p:spTree>
    <p:extLst>
      <p:ext uri="{BB962C8B-B14F-4D97-AF65-F5344CB8AC3E}">
        <p14:creationId xmlns:p14="http://schemas.microsoft.com/office/powerpoint/2010/main" val="782707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3F2F0F-FC4B-E94A-B5A4-D5D609156616}"/>
              </a:ext>
            </a:extLst>
          </p:cNvPr>
          <p:cNvSpPr/>
          <p:nvPr/>
        </p:nvSpPr>
        <p:spPr>
          <a:xfrm>
            <a:off x="5340154" y="1750253"/>
            <a:ext cx="365760" cy="3539430"/>
          </a:xfrm>
          <a:prstGeom prst="rect">
            <a:avLst/>
          </a:prstGeom>
          <a:solidFill>
            <a:srgbClr val="FFF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511F5FA-76BB-7A4F-91FE-2E6B7EB8095A}"/>
              </a:ext>
            </a:extLst>
          </p:cNvPr>
          <p:cNvSpPr txBox="1"/>
          <p:nvPr/>
        </p:nvSpPr>
        <p:spPr>
          <a:xfrm>
            <a:off x="5340154" y="1750253"/>
            <a:ext cx="3795648" cy="3539430"/>
          </a:xfrm>
          <a:prstGeom prst="rect">
            <a:avLst/>
          </a:prstGeom>
          <a:noFill/>
        </p:spPr>
        <p:txBody>
          <a:bodyPr wrap="square" rtlCol="0">
            <a:spAutoFit/>
          </a:bodyPr>
          <a:lstStyle/>
          <a:p>
            <a:r>
              <a:rPr lang="en-US" sz="3200" b="1" dirty="0"/>
              <a:t>T </a:t>
            </a:r>
            <a:r>
              <a:rPr lang="en-US" sz="3200" dirty="0" err="1"/>
              <a:t>riggering</a:t>
            </a:r>
            <a:r>
              <a:rPr lang="en-US" sz="3200" dirty="0"/>
              <a:t> Situations</a:t>
            </a:r>
          </a:p>
          <a:p>
            <a:r>
              <a:rPr lang="en-US" sz="3200" b="1" dirty="0"/>
              <a:t>E </a:t>
            </a:r>
            <a:r>
              <a:rPr lang="en-US" sz="3200" dirty="0" err="1"/>
              <a:t>xpectancies</a:t>
            </a:r>
            <a:endParaRPr lang="en-US" sz="3200" dirty="0"/>
          </a:p>
          <a:p>
            <a:r>
              <a:rPr lang="en-US" sz="3200" b="1" dirty="0"/>
              <a:t>S </a:t>
            </a:r>
            <a:r>
              <a:rPr lang="en-US" sz="3200" dirty="0" err="1"/>
              <a:t>tates</a:t>
            </a:r>
            <a:r>
              <a:rPr lang="en-US" sz="3200" dirty="0"/>
              <a:t> /</a:t>
            </a:r>
          </a:p>
          <a:p>
            <a:r>
              <a:rPr lang="en-US" sz="3200" b="1" dirty="0"/>
              <a:t>S </a:t>
            </a:r>
            <a:r>
              <a:rPr lang="en-US" sz="3200" dirty="0" err="1"/>
              <a:t>tate</a:t>
            </a:r>
            <a:r>
              <a:rPr lang="en-US" sz="3200" dirty="0"/>
              <a:t> </a:t>
            </a:r>
          </a:p>
          <a:p>
            <a:r>
              <a:rPr lang="en-US" sz="3200" b="1" dirty="0"/>
              <a:t>E </a:t>
            </a:r>
            <a:r>
              <a:rPr lang="en-US" sz="3200" dirty="0" err="1"/>
              <a:t>xpression</a:t>
            </a:r>
            <a:endParaRPr lang="en-US" sz="3200" dirty="0"/>
          </a:p>
          <a:p>
            <a:r>
              <a:rPr lang="en-US" sz="3200" b="1" dirty="0"/>
              <a:t>R </a:t>
            </a:r>
            <a:r>
              <a:rPr lang="en-US" sz="3200" dirty="0"/>
              <a:t>e-</a:t>
            </a:r>
          </a:p>
          <a:p>
            <a:r>
              <a:rPr lang="en-US" sz="3200" b="1" dirty="0"/>
              <a:t>A </a:t>
            </a:r>
            <a:r>
              <a:rPr lang="en-US" sz="3200" dirty="0" err="1"/>
              <a:t>ctions</a:t>
            </a:r>
            <a:endParaRPr lang="en-US" sz="3200" dirty="0"/>
          </a:p>
        </p:txBody>
      </p:sp>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sp>
        <p:nvSpPr>
          <p:cNvPr id="7" name="TextBox 6">
            <a:extLst>
              <a:ext uri="{FF2B5EF4-FFF2-40B4-BE49-F238E27FC236}">
                <a16:creationId xmlns:a16="http://schemas.microsoft.com/office/drawing/2014/main" id="{752D9D5D-8410-F540-87FF-A21F37962CA0}"/>
              </a:ext>
            </a:extLst>
          </p:cNvPr>
          <p:cNvSpPr txBox="1"/>
          <p:nvPr/>
        </p:nvSpPr>
        <p:spPr>
          <a:xfrm>
            <a:off x="6672263" y="6319127"/>
            <a:ext cx="2664244" cy="369332"/>
          </a:xfrm>
          <a:prstGeom prst="rect">
            <a:avLst/>
          </a:prstGeom>
          <a:noFill/>
        </p:spPr>
        <p:txBody>
          <a:bodyPr wrap="square" rtlCol="0">
            <a:spAutoFit/>
          </a:bodyPr>
          <a:lstStyle/>
          <a:p>
            <a:r>
              <a:rPr lang="en-US" dirty="0" err="1"/>
              <a:t>Wrzus</a:t>
            </a:r>
            <a:r>
              <a:rPr lang="en-US" dirty="0"/>
              <a:t> &amp; Roberts, 2017</a:t>
            </a:r>
          </a:p>
        </p:txBody>
      </p:sp>
    </p:spTree>
    <p:extLst>
      <p:ext uri="{BB962C8B-B14F-4D97-AF65-F5344CB8AC3E}">
        <p14:creationId xmlns:p14="http://schemas.microsoft.com/office/powerpoint/2010/main" val="2232590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3D3695B-598B-EE47-AB95-DF6AD955271C}"/>
              </a:ext>
            </a:extLst>
          </p:cNvPr>
          <p:cNvSpPr/>
          <p:nvPr/>
        </p:nvSpPr>
        <p:spPr>
          <a:xfrm>
            <a:off x="5340154" y="1750253"/>
            <a:ext cx="365760" cy="3539430"/>
          </a:xfrm>
          <a:prstGeom prst="rect">
            <a:avLst/>
          </a:prstGeom>
          <a:solidFill>
            <a:srgbClr val="FFF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7931BF10-158F-BA4E-8F51-C85EA2DC1E59}"/>
              </a:ext>
            </a:extLst>
          </p:cNvPr>
          <p:cNvPicPr>
            <a:picLocks noChangeAspect="1"/>
          </p:cNvPicPr>
          <p:nvPr/>
        </p:nvPicPr>
        <p:blipFill>
          <a:blip r:embed="rId3"/>
          <a:stretch>
            <a:fillRect/>
          </a:stretch>
        </p:blipFill>
        <p:spPr>
          <a:xfrm>
            <a:off x="217350" y="1299260"/>
            <a:ext cx="4880082" cy="4880082"/>
          </a:xfrm>
          <a:prstGeom prst="rect">
            <a:avLst/>
          </a:prstGeom>
        </p:spPr>
      </p:pic>
      <p:sp>
        <p:nvSpPr>
          <p:cNvPr id="7" name="Oval 6">
            <a:extLst>
              <a:ext uri="{FF2B5EF4-FFF2-40B4-BE49-F238E27FC236}">
                <a16:creationId xmlns:a16="http://schemas.microsoft.com/office/drawing/2014/main" id="{EBBB4808-0109-B347-BBC0-F43641391477}"/>
              </a:ext>
            </a:extLst>
          </p:cNvPr>
          <p:cNvSpPr/>
          <p:nvPr/>
        </p:nvSpPr>
        <p:spPr>
          <a:xfrm>
            <a:off x="3878558" y="2981845"/>
            <a:ext cx="993904" cy="978266"/>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342A3D1-3631-7D40-9C94-56E3B418854F}"/>
              </a:ext>
            </a:extLst>
          </p:cNvPr>
          <p:cNvCxnSpPr>
            <a:cxnSpLocks/>
          </p:cNvCxnSpPr>
          <p:nvPr/>
        </p:nvCxnSpPr>
        <p:spPr>
          <a:xfrm flipH="1">
            <a:off x="2780228" y="1994574"/>
            <a:ext cx="2559926" cy="1148224"/>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38B29BA-6806-9C4D-A317-651439A02544}"/>
              </a:ext>
            </a:extLst>
          </p:cNvPr>
          <p:cNvCxnSpPr>
            <a:cxnSpLocks/>
          </p:cNvCxnSpPr>
          <p:nvPr/>
        </p:nvCxnSpPr>
        <p:spPr>
          <a:xfrm flipH="1">
            <a:off x="4630058" y="2583543"/>
            <a:ext cx="710096" cy="621201"/>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759B43E-CBBE-DB40-AD8D-1BA2870A33A5}"/>
              </a:ext>
            </a:extLst>
          </p:cNvPr>
          <p:cNvCxnSpPr>
            <a:cxnSpLocks/>
            <a:stCxn id="15" idx="1"/>
          </p:cNvCxnSpPr>
          <p:nvPr/>
        </p:nvCxnSpPr>
        <p:spPr>
          <a:xfrm flipH="1">
            <a:off x="1800807" y="3519968"/>
            <a:ext cx="3539347" cy="166661"/>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20A033B-21F1-BF47-A7A3-93FAF10A12FB}"/>
              </a:ext>
            </a:extLst>
          </p:cNvPr>
          <p:cNvSpPr/>
          <p:nvPr/>
        </p:nvSpPr>
        <p:spPr>
          <a:xfrm>
            <a:off x="1800807" y="2874590"/>
            <a:ext cx="979421" cy="922689"/>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5AFDEDE-3658-AE40-949A-E02B4D1E3A4E}"/>
              </a:ext>
            </a:extLst>
          </p:cNvPr>
          <p:cNvSpPr/>
          <p:nvPr/>
        </p:nvSpPr>
        <p:spPr>
          <a:xfrm>
            <a:off x="886548" y="3204744"/>
            <a:ext cx="1036033" cy="1111891"/>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15BCB8E-E559-0948-B718-0F9368B87C34}"/>
              </a:ext>
            </a:extLst>
          </p:cNvPr>
          <p:cNvSpPr txBox="1"/>
          <p:nvPr/>
        </p:nvSpPr>
        <p:spPr>
          <a:xfrm>
            <a:off x="5340154" y="1750253"/>
            <a:ext cx="3795648" cy="3539430"/>
          </a:xfrm>
          <a:prstGeom prst="rect">
            <a:avLst/>
          </a:prstGeom>
          <a:noFill/>
        </p:spPr>
        <p:txBody>
          <a:bodyPr wrap="square" rtlCol="0">
            <a:spAutoFit/>
          </a:bodyPr>
          <a:lstStyle/>
          <a:p>
            <a:r>
              <a:rPr lang="en-US" sz="3200" b="1" dirty="0"/>
              <a:t>T </a:t>
            </a:r>
            <a:r>
              <a:rPr lang="en-US" sz="3200" dirty="0" err="1"/>
              <a:t>riggering</a:t>
            </a:r>
            <a:r>
              <a:rPr lang="en-US" sz="3200" dirty="0"/>
              <a:t> Situations</a:t>
            </a:r>
          </a:p>
          <a:p>
            <a:r>
              <a:rPr lang="en-US" sz="3200" b="1" dirty="0"/>
              <a:t>E </a:t>
            </a:r>
            <a:r>
              <a:rPr lang="en-US" sz="3200" dirty="0" err="1"/>
              <a:t>xpectancies</a:t>
            </a:r>
            <a:endParaRPr lang="en-US" sz="3200" dirty="0"/>
          </a:p>
          <a:p>
            <a:r>
              <a:rPr lang="en-US" sz="3200" b="1" dirty="0"/>
              <a:t>S </a:t>
            </a:r>
            <a:r>
              <a:rPr lang="en-US" sz="3200" dirty="0" err="1"/>
              <a:t>tates</a:t>
            </a:r>
            <a:r>
              <a:rPr lang="en-US" sz="3200" dirty="0"/>
              <a:t> /</a:t>
            </a:r>
          </a:p>
          <a:p>
            <a:r>
              <a:rPr lang="en-US" sz="3200" b="1" dirty="0"/>
              <a:t>S </a:t>
            </a:r>
            <a:r>
              <a:rPr lang="en-US" sz="3200" dirty="0" err="1"/>
              <a:t>tate</a:t>
            </a:r>
            <a:r>
              <a:rPr lang="en-US" sz="3200" dirty="0"/>
              <a:t> </a:t>
            </a:r>
          </a:p>
          <a:p>
            <a:r>
              <a:rPr lang="en-US" sz="3200" b="1" dirty="0"/>
              <a:t>E </a:t>
            </a:r>
            <a:r>
              <a:rPr lang="en-US" sz="3200" dirty="0" err="1"/>
              <a:t>xpression</a:t>
            </a:r>
            <a:endParaRPr lang="en-US" sz="3200" dirty="0"/>
          </a:p>
          <a:p>
            <a:r>
              <a:rPr lang="en-US" sz="3200" b="1" dirty="0"/>
              <a:t>R </a:t>
            </a:r>
            <a:r>
              <a:rPr lang="en-US" sz="3200" dirty="0"/>
              <a:t>e-</a:t>
            </a:r>
          </a:p>
          <a:p>
            <a:r>
              <a:rPr lang="en-US" sz="3200" b="1" dirty="0"/>
              <a:t>A </a:t>
            </a:r>
            <a:r>
              <a:rPr lang="en-US" sz="3200" dirty="0" err="1"/>
              <a:t>ctions</a:t>
            </a:r>
            <a:endParaRPr lang="en-US" sz="3200" dirty="0"/>
          </a:p>
        </p:txBody>
      </p:sp>
    </p:spTree>
    <p:extLst>
      <p:ext uri="{BB962C8B-B14F-4D97-AF65-F5344CB8AC3E}">
        <p14:creationId xmlns:p14="http://schemas.microsoft.com/office/powerpoint/2010/main" val="3219394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129DC4BD-0F21-DD4D-9394-2E938170A276}"/>
              </a:ext>
            </a:extLst>
          </p:cNvPr>
          <p:cNvPicPr>
            <a:picLocks noChangeAspect="1"/>
          </p:cNvPicPr>
          <p:nvPr/>
        </p:nvPicPr>
        <p:blipFill rotWithShape="1">
          <a:blip r:embed="rId3"/>
          <a:srcRect r="50000" b="52133"/>
          <a:stretch/>
        </p:blipFill>
        <p:spPr>
          <a:xfrm>
            <a:off x="765406" y="1184004"/>
            <a:ext cx="2804340" cy="2684688"/>
          </a:xfrm>
          <a:prstGeom prst="rect">
            <a:avLst/>
          </a:prstGeom>
        </p:spPr>
      </p:pic>
      <p:sp>
        <p:nvSpPr>
          <p:cNvPr id="12" name="Rectangle 11">
            <a:extLst>
              <a:ext uri="{FF2B5EF4-FFF2-40B4-BE49-F238E27FC236}">
                <a16:creationId xmlns:a16="http://schemas.microsoft.com/office/drawing/2014/main" id="{93908725-A347-5041-82EA-E8554ABFFF64}"/>
              </a:ext>
            </a:extLst>
          </p:cNvPr>
          <p:cNvSpPr/>
          <p:nvPr/>
        </p:nvSpPr>
        <p:spPr>
          <a:xfrm>
            <a:off x="389848"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Tree>
    <p:extLst>
      <p:ext uri="{BB962C8B-B14F-4D97-AF65-F5344CB8AC3E}">
        <p14:creationId xmlns:p14="http://schemas.microsoft.com/office/powerpoint/2010/main" val="609408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129DC4BD-0F21-DD4D-9394-2E938170A276}"/>
              </a:ext>
            </a:extLst>
          </p:cNvPr>
          <p:cNvPicPr>
            <a:picLocks noChangeAspect="1"/>
          </p:cNvPicPr>
          <p:nvPr/>
        </p:nvPicPr>
        <p:blipFill rotWithShape="1">
          <a:blip r:embed="rId3"/>
          <a:srcRect r="50000" b="52133"/>
          <a:stretch/>
        </p:blipFill>
        <p:spPr>
          <a:xfrm>
            <a:off x="765406" y="1184004"/>
            <a:ext cx="2804340" cy="2684688"/>
          </a:xfrm>
          <a:prstGeom prst="rect">
            <a:avLst/>
          </a:prstGeom>
        </p:spPr>
      </p:pic>
      <p:pic>
        <p:nvPicPr>
          <p:cNvPr id="13" name="Picture 12">
            <a:extLst>
              <a:ext uri="{FF2B5EF4-FFF2-40B4-BE49-F238E27FC236}">
                <a16:creationId xmlns:a16="http://schemas.microsoft.com/office/drawing/2014/main" id="{3EA0D52F-38E7-1741-A86D-0B61D7C39FC5}"/>
              </a:ext>
            </a:extLst>
          </p:cNvPr>
          <p:cNvPicPr>
            <a:picLocks noChangeAspect="1"/>
          </p:cNvPicPr>
          <p:nvPr/>
        </p:nvPicPr>
        <p:blipFill rotWithShape="1">
          <a:blip r:embed="rId3"/>
          <a:srcRect l="49634" b="52633"/>
          <a:stretch/>
        </p:blipFill>
        <p:spPr>
          <a:xfrm>
            <a:off x="5448462" y="1212004"/>
            <a:ext cx="2824843" cy="2656687"/>
          </a:xfrm>
          <a:prstGeom prst="rect">
            <a:avLst/>
          </a:prstGeom>
        </p:spPr>
      </p:pic>
      <p:sp>
        <p:nvSpPr>
          <p:cNvPr id="12" name="Rectangle 11">
            <a:extLst>
              <a:ext uri="{FF2B5EF4-FFF2-40B4-BE49-F238E27FC236}">
                <a16:creationId xmlns:a16="http://schemas.microsoft.com/office/drawing/2014/main" id="{93908725-A347-5041-82EA-E8554ABFFF64}"/>
              </a:ext>
            </a:extLst>
          </p:cNvPr>
          <p:cNvSpPr/>
          <p:nvPr/>
        </p:nvSpPr>
        <p:spPr>
          <a:xfrm>
            <a:off x="389848"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4" name="Rectangle 13">
            <a:extLst>
              <a:ext uri="{FF2B5EF4-FFF2-40B4-BE49-F238E27FC236}">
                <a16:creationId xmlns:a16="http://schemas.microsoft.com/office/drawing/2014/main" id="{E17AE2AD-17C8-8A46-8454-2BFA7DD3F292}"/>
              </a:ext>
            </a:extLst>
          </p:cNvPr>
          <p:cNvSpPr/>
          <p:nvPr/>
        </p:nvSpPr>
        <p:spPr>
          <a:xfrm>
            <a:off x="5032084"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Triggering Situations</a:t>
            </a:r>
          </a:p>
        </p:txBody>
      </p:sp>
    </p:spTree>
    <p:extLst>
      <p:ext uri="{BB962C8B-B14F-4D97-AF65-F5344CB8AC3E}">
        <p14:creationId xmlns:p14="http://schemas.microsoft.com/office/powerpoint/2010/main" val="1322223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129DC4BD-0F21-DD4D-9394-2E938170A276}"/>
              </a:ext>
            </a:extLst>
          </p:cNvPr>
          <p:cNvPicPr>
            <a:picLocks noChangeAspect="1"/>
          </p:cNvPicPr>
          <p:nvPr/>
        </p:nvPicPr>
        <p:blipFill rotWithShape="1">
          <a:blip r:embed="rId3"/>
          <a:srcRect r="50000"/>
          <a:stretch/>
        </p:blipFill>
        <p:spPr>
          <a:xfrm>
            <a:off x="765406" y="1184003"/>
            <a:ext cx="2804340" cy="5608681"/>
          </a:xfrm>
          <a:prstGeom prst="rect">
            <a:avLst/>
          </a:prstGeom>
        </p:spPr>
      </p:pic>
      <p:pic>
        <p:nvPicPr>
          <p:cNvPr id="13" name="Picture 12">
            <a:extLst>
              <a:ext uri="{FF2B5EF4-FFF2-40B4-BE49-F238E27FC236}">
                <a16:creationId xmlns:a16="http://schemas.microsoft.com/office/drawing/2014/main" id="{3EA0D52F-38E7-1741-A86D-0B61D7C39FC5}"/>
              </a:ext>
            </a:extLst>
          </p:cNvPr>
          <p:cNvPicPr>
            <a:picLocks noChangeAspect="1"/>
          </p:cNvPicPr>
          <p:nvPr/>
        </p:nvPicPr>
        <p:blipFill rotWithShape="1">
          <a:blip r:embed="rId3"/>
          <a:srcRect l="49634" b="52633"/>
          <a:stretch/>
        </p:blipFill>
        <p:spPr>
          <a:xfrm>
            <a:off x="5448462" y="1212004"/>
            <a:ext cx="2824843" cy="2656687"/>
          </a:xfrm>
          <a:prstGeom prst="rect">
            <a:avLst/>
          </a:prstGeom>
        </p:spPr>
      </p:pic>
      <p:sp>
        <p:nvSpPr>
          <p:cNvPr id="12" name="Rectangle 11">
            <a:extLst>
              <a:ext uri="{FF2B5EF4-FFF2-40B4-BE49-F238E27FC236}">
                <a16:creationId xmlns:a16="http://schemas.microsoft.com/office/drawing/2014/main" id="{93908725-A347-5041-82EA-E8554ABFFF64}"/>
              </a:ext>
            </a:extLst>
          </p:cNvPr>
          <p:cNvSpPr/>
          <p:nvPr/>
        </p:nvSpPr>
        <p:spPr>
          <a:xfrm>
            <a:off x="389848"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4" name="Rectangle 13">
            <a:extLst>
              <a:ext uri="{FF2B5EF4-FFF2-40B4-BE49-F238E27FC236}">
                <a16:creationId xmlns:a16="http://schemas.microsoft.com/office/drawing/2014/main" id="{E17AE2AD-17C8-8A46-8454-2BFA7DD3F292}"/>
              </a:ext>
            </a:extLst>
          </p:cNvPr>
          <p:cNvSpPr/>
          <p:nvPr/>
        </p:nvSpPr>
        <p:spPr>
          <a:xfrm>
            <a:off x="5032084"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Triggering Situations</a:t>
            </a:r>
          </a:p>
        </p:txBody>
      </p:sp>
      <p:sp>
        <p:nvSpPr>
          <p:cNvPr id="15" name="Rectangle 14">
            <a:extLst>
              <a:ext uri="{FF2B5EF4-FFF2-40B4-BE49-F238E27FC236}">
                <a16:creationId xmlns:a16="http://schemas.microsoft.com/office/drawing/2014/main" id="{82D16FCF-4AC7-2142-BFB4-9F35883A9634}"/>
              </a:ext>
            </a:extLst>
          </p:cNvPr>
          <p:cNvSpPr/>
          <p:nvPr/>
        </p:nvSpPr>
        <p:spPr>
          <a:xfrm>
            <a:off x="389848" y="3868691"/>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Expectancies</a:t>
            </a:r>
          </a:p>
        </p:txBody>
      </p:sp>
    </p:spTree>
    <p:extLst>
      <p:ext uri="{BB962C8B-B14F-4D97-AF65-F5344CB8AC3E}">
        <p14:creationId xmlns:p14="http://schemas.microsoft.com/office/powerpoint/2010/main" val="2706323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129DC4BD-0F21-DD4D-9394-2E938170A276}"/>
              </a:ext>
            </a:extLst>
          </p:cNvPr>
          <p:cNvPicPr>
            <a:picLocks noChangeAspect="1"/>
          </p:cNvPicPr>
          <p:nvPr/>
        </p:nvPicPr>
        <p:blipFill rotWithShape="1">
          <a:blip r:embed="rId3"/>
          <a:srcRect r="50000"/>
          <a:stretch/>
        </p:blipFill>
        <p:spPr>
          <a:xfrm>
            <a:off x="765406" y="1184003"/>
            <a:ext cx="2804340" cy="5608681"/>
          </a:xfrm>
          <a:prstGeom prst="rect">
            <a:avLst/>
          </a:prstGeom>
        </p:spPr>
      </p:pic>
      <p:pic>
        <p:nvPicPr>
          <p:cNvPr id="13" name="Picture 12">
            <a:extLst>
              <a:ext uri="{FF2B5EF4-FFF2-40B4-BE49-F238E27FC236}">
                <a16:creationId xmlns:a16="http://schemas.microsoft.com/office/drawing/2014/main" id="{3EA0D52F-38E7-1741-A86D-0B61D7C39FC5}"/>
              </a:ext>
            </a:extLst>
          </p:cNvPr>
          <p:cNvPicPr>
            <a:picLocks noChangeAspect="1"/>
          </p:cNvPicPr>
          <p:nvPr/>
        </p:nvPicPr>
        <p:blipFill rotWithShape="1">
          <a:blip r:embed="rId3"/>
          <a:srcRect l="49634"/>
          <a:stretch/>
        </p:blipFill>
        <p:spPr>
          <a:xfrm>
            <a:off x="5448462" y="1212004"/>
            <a:ext cx="2824843" cy="5608681"/>
          </a:xfrm>
          <a:prstGeom prst="rect">
            <a:avLst/>
          </a:prstGeom>
        </p:spPr>
      </p:pic>
      <p:sp>
        <p:nvSpPr>
          <p:cNvPr id="12" name="Rectangle 11">
            <a:extLst>
              <a:ext uri="{FF2B5EF4-FFF2-40B4-BE49-F238E27FC236}">
                <a16:creationId xmlns:a16="http://schemas.microsoft.com/office/drawing/2014/main" id="{93908725-A347-5041-82EA-E8554ABFFF64}"/>
              </a:ext>
            </a:extLst>
          </p:cNvPr>
          <p:cNvSpPr/>
          <p:nvPr/>
        </p:nvSpPr>
        <p:spPr>
          <a:xfrm>
            <a:off x="389848"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4" name="Rectangle 13">
            <a:extLst>
              <a:ext uri="{FF2B5EF4-FFF2-40B4-BE49-F238E27FC236}">
                <a16:creationId xmlns:a16="http://schemas.microsoft.com/office/drawing/2014/main" id="{E17AE2AD-17C8-8A46-8454-2BFA7DD3F292}"/>
              </a:ext>
            </a:extLst>
          </p:cNvPr>
          <p:cNvSpPr/>
          <p:nvPr/>
        </p:nvSpPr>
        <p:spPr>
          <a:xfrm>
            <a:off x="5032084"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Triggering Situations</a:t>
            </a:r>
          </a:p>
        </p:txBody>
      </p:sp>
      <p:sp>
        <p:nvSpPr>
          <p:cNvPr id="15" name="Rectangle 14">
            <a:extLst>
              <a:ext uri="{FF2B5EF4-FFF2-40B4-BE49-F238E27FC236}">
                <a16:creationId xmlns:a16="http://schemas.microsoft.com/office/drawing/2014/main" id="{82D16FCF-4AC7-2142-BFB4-9F35883A9634}"/>
              </a:ext>
            </a:extLst>
          </p:cNvPr>
          <p:cNvSpPr/>
          <p:nvPr/>
        </p:nvSpPr>
        <p:spPr>
          <a:xfrm>
            <a:off x="389848" y="3868691"/>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Expectancies</a:t>
            </a:r>
          </a:p>
        </p:txBody>
      </p:sp>
      <p:sp>
        <p:nvSpPr>
          <p:cNvPr id="16" name="Rectangle 15">
            <a:extLst>
              <a:ext uri="{FF2B5EF4-FFF2-40B4-BE49-F238E27FC236}">
                <a16:creationId xmlns:a16="http://schemas.microsoft.com/office/drawing/2014/main" id="{A548E9E5-C2D2-C243-B4DA-C26AA4CA59FE}"/>
              </a:ext>
            </a:extLst>
          </p:cNvPr>
          <p:cNvSpPr/>
          <p:nvPr/>
        </p:nvSpPr>
        <p:spPr>
          <a:xfrm>
            <a:off x="5032084" y="3868691"/>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State Expression</a:t>
            </a:r>
          </a:p>
        </p:txBody>
      </p:sp>
    </p:spTree>
    <p:extLst>
      <p:ext uri="{BB962C8B-B14F-4D97-AF65-F5344CB8AC3E}">
        <p14:creationId xmlns:p14="http://schemas.microsoft.com/office/powerpoint/2010/main" val="3497346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9" name="Picture 8">
            <a:extLst>
              <a:ext uri="{FF2B5EF4-FFF2-40B4-BE49-F238E27FC236}">
                <a16:creationId xmlns:a16="http://schemas.microsoft.com/office/drawing/2014/main" id="{196568B6-7B47-9D4B-AFF8-35A55558D05F}"/>
              </a:ext>
            </a:extLst>
          </p:cNvPr>
          <p:cNvPicPr>
            <a:picLocks noChangeAspect="1"/>
          </p:cNvPicPr>
          <p:nvPr/>
        </p:nvPicPr>
        <p:blipFill>
          <a:blip r:embed="rId3"/>
          <a:stretch>
            <a:fillRect/>
          </a:stretch>
        </p:blipFill>
        <p:spPr>
          <a:xfrm>
            <a:off x="0" y="1772557"/>
            <a:ext cx="9144000" cy="4064000"/>
          </a:xfrm>
          <a:prstGeom prst="rect">
            <a:avLst/>
          </a:prstGeom>
        </p:spPr>
      </p:pic>
      <p:sp>
        <p:nvSpPr>
          <p:cNvPr id="10" name="Rectangle 9">
            <a:extLst>
              <a:ext uri="{FF2B5EF4-FFF2-40B4-BE49-F238E27FC236}">
                <a16:creationId xmlns:a16="http://schemas.microsoft.com/office/drawing/2014/main" id="{783929C4-7B65-7E4E-8D3F-019AB87E1446}"/>
              </a:ext>
            </a:extLst>
          </p:cNvPr>
          <p:cNvSpPr/>
          <p:nvPr/>
        </p:nvSpPr>
        <p:spPr>
          <a:xfrm>
            <a:off x="6286500" y="2139043"/>
            <a:ext cx="898071" cy="3559628"/>
          </a:xfrm>
          <a:prstGeom prst="rect">
            <a:avLst/>
          </a:prstGeom>
          <a:solidFill>
            <a:srgbClr val="FFFF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2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885" y="1240226"/>
            <a:ext cx="1598221" cy="64126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Extraversion</a:t>
            </a:r>
          </a:p>
        </p:txBody>
      </p:sp>
      <p:sp>
        <p:nvSpPr>
          <p:cNvPr id="8" name="Rectangle 7"/>
          <p:cNvSpPr/>
          <p:nvPr/>
        </p:nvSpPr>
        <p:spPr>
          <a:xfrm>
            <a:off x="1943224" y="1240227"/>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9" name="Rectangle 8"/>
          <p:cNvSpPr/>
          <p:nvPr/>
        </p:nvSpPr>
        <p:spPr>
          <a:xfrm>
            <a:off x="3759778" y="1240226"/>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10" name="Rectangle 9"/>
          <p:cNvSpPr/>
          <p:nvPr/>
        </p:nvSpPr>
        <p:spPr>
          <a:xfrm>
            <a:off x="5549117" y="1240227"/>
            <a:ext cx="1598221" cy="64126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11" name="Rectangle 10"/>
          <p:cNvSpPr/>
          <p:nvPr/>
        </p:nvSpPr>
        <p:spPr>
          <a:xfrm>
            <a:off x="7365671" y="1240228"/>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cxnSp>
        <p:nvCxnSpPr>
          <p:cNvPr id="17" name="Straight Arrow Connector 16"/>
          <p:cNvCxnSpPr/>
          <p:nvPr/>
        </p:nvCxnSpPr>
        <p:spPr>
          <a:xfrm>
            <a:off x="952995" y="2017072"/>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060376" y="2017071"/>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655373" y="2052696"/>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06490" y="2050219"/>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558578" y="2033645"/>
            <a:ext cx="620" cy="87333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577882" y="3139896"/>
            <a:ext cx="2019809" cy="2023110"/>
          </a:xfrm>
          <a:prstGeom prst="rect">
            <a:avLst/>
          </a:prstGeom>
        </p:spPr>
      </p:pic>
      <p:sp>
        <p:nvSpPr>
          <p:cNvPr id="19" name="Rectangle 18"/>
          <p:cNvSpPr/>
          <p:nvPr/>
        </p:nvSpPr>
        <p:spPr>
          <a:xfrm>
            <a:off x="2655373" y="536829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0432FF"/>
                </a:solidFill>
              </a:rPr>
              <a:t>Idiographic</a:t>
            </a:r>
          </a:p>
        </p:txBody>
      </p:sp>
      <p:pic>
        <p:nvPicPr>
          <p:cNvPr id="16" name="Picture 15"/>
          <p:cNvPicPr>
            <a:picLocks noChangeAspect="1"/>
          </p:cNvPicPr>
          <p:nvPr/>
        </p:nvPicPr>
        <p:blipFill>
          <a:blip r:embed="rId3"/>
          <a:stretch>
            <a:fillRect/>
          </a:stretch>
        </p:blipFill>
        <p:spPr>
          <a:xfrm>
            <a:off x="3586481" y="3139896"/>
            <a:ext cx="2019809" cy="2023110"/>
          </a:xfrm>
          <a:prstGeom prst="rect">
            <a:avLst/>
          </a:prstGeom>
        </p:spPr>
      </p:pic>
      <p:pic>
        <p:nvPicPr>
          <p:cNvPr id="18" name="Picture 17"/>
          <p:cNvPicPr>
            <a:picLocks noChangeAspect="1"/>
          </p:cNvPicPr>
          <p:nvPr/>
        </p:nvPicPr>
        <p:blipFill>
          <a:blip r:embed="rId3">
            <a:duotone>
              <a:schemeClr val="bg2">
                <a:shade val="45000"/>
                <a:satMod val="135000"/>
              </a:schemeClr>
              <a:prstClr val="white"/>
            </a:duotone>
          </a:blip>
          <a:stretch>
            <a:fillRect/>
          </a:stretch>
        </p:blipFill>
        <p:spPr>
          <a:xfrm>
            <a:off x="5091504" y="3139896"/>
            <a:ext cx="2019809" cy="2023110"/>
          </a:xfrm>
          <a:prstGeom prst="rect">
            <a:avLst/>
          </a:prstGeom>
        </p:spPr>
      </p:pic>
      <p:pic>
        <p:nvPicPr>
          <p:cNvPr id="22" name="Picture 21"/>
          <p:cNvPicPr>
            <a:picLocks noChangeAspect="1"/>
          </p:cNvPicPr>
          <p:nvPr/>
        </p:nvPicPr>
        <p:blipFill>
          <a:blip r:embed="rId3"/>
          <a:stretch>
            <a:fillRect/>
          </a:stretch>
        </p:blipFill>
        <p:spPr>
          <a:xfrm>
            <a:off x="6595080" y="3139896"/>
            <a:ext cx="2019809" cy="2023110"/>
          </a:xfrm>
          <a:prstGeom prst="rect">
            <a:avLst/>
          </a:prstGeom>
        </p:spPr>
      </p:pic>
      <p:pic>
        <p:nvPicPr>
          <p:cNvPr id="15" name="Picture 14"/>
          <p:cNvPicPr>
            <a:picLocks noChangeAspect="1"/>
          </p:cNvPicPr>
          <p:nvPr/>
        </p:nvPicPr>
        <p:blipFill>
          <a:blip r:embed="rId3">
            <a:duotone>
              <a:schemeClr val="bg2">
                <a:shade val="45000"/>
                <a:satMod val="135000"/>
              </a:schemeClr>
              <a:prstClr val="white"/>
            </a:duotone>
          </a:blip>
          <a:stretch>
            <a:fillRect/>
          </a:stretch>
        </p:blipFill>
        <p:spPr>
          <a:xfrm>
            <a:off x="2082905" y="3145203"/>
            <a:ext cx="2019809" cy="2023110"/>
          </a:xfrm>
          <a:prstGeom prst="rect">
            <a:avLst/>
          </a:prstGeom>
        </p:spPr>
      </p:pic>
    </p:spTree>
    <p:extLst>
      <p:ext uri="{BB962C8B-B14F-4D97-AF65-F5344CB8AC3E}">
        <p14:creationId xmlns:p14="http://schemas.microsoft.com/office/powerpoint/2010/main" val="2747771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10" name="Picture 9">
            <a:extLst>
              <a:ext uri="{FF2B5EF4-FFF2-40B4-BE49-F238E27FC236}">
                <a16:creationId xmlns:a16="http://schemas.microsoft.com/office/drawing/2014/main" id="{0D641521-7B27-F948-840C-C8C4D088849D}"/>
              </a:ext>
            </a:extLst>
          </p:cNvPr>
          <p:cNvPicPr>
            <a:picLocks noChangeAspect="1"/>
          </p:cNvPicPr>
          <p:nvPr/>
        </p:nvPicPr>
        <p:blipFill rotWithShape="1">
          <a:blip r:embed="rId3"/>
          <a:srcRect t="63328" r="666" b="26003"/>
          <a:stretch/>
        </p:blipFill>
        <p:spPr>
          <a:xfrm>
            <a:off x="855156" y="2835797"/>
            <a:ext cx="7053119" cy="1515000"/>
          </a:xfrm>
          <a:prstGeom prst="rect">
            <a:avLst/>
          </a:prstGeom>
        </p:spPr>
      </p:pic>
      <p:pic>
        <p:nvPicPr>
          <p:cNvPr id="11" name="Picture 10">
            <a:extLst>
              <a:ext uri="{FF2B5EF4-FFF2-40B4-BE49-F238E27FC236}">
                <a16:creationId xmlns:a16="http://schemas.microsoft.com/office/drawing/2014/main" id="{54972870-D8C9-BA40-91C0-E47BDA890A2A}"/>
              </a:ext>
            </a:extLst>
          </p:cNvPr>
          <p:cNvPicPr>
            <a:picLocks noChangeAspect="1"/>
          </p:cNvPicPr>
          <p:nvPr/>
        </p:nvPicPr>
        <p:blipFill rotWithShape="1">
          <a:blip r:embed="rId3"/>
          <a:srcRect t="94466"/>
          <a:stretch/>
        </p:blipFill>
        <p:spPr>
          <a:xfrm>
            <a:off x="855157" y="4272897"/>
            <a:ext cx="7099710" cy="780649"/>
          </a:xfrm>
          <a:prstGeom prst="rect">
            <a:avLst/>
          </a:prstGeom>
        </p:spPr>
      </p:pic>
      <p:pic>
        <p:nvPicPr>
          <p:cNvPr id="12" name="Picture 11">
            <a:extLst>
              <a:ext uri="{FF2B5EF4-FFF2-40B4-BE49-F238E27FC236}">
                <a16:creationId xmlns:a16="http://schemas.microsoft.com/office/drawing/2014/main" id="{41356E07-B4C0-524D-9C46-FF80151E0066}"/>
              </a:ext>
            </a:extLst>
          </p:cNvPr>
          <p:cNvPicPr>
            <a:picLocks noChangeAspect="1"/>
          </p:cNvPicPr>
          <p:nvPr/>
        </p:nvPicPr>
        <p:blipFill rotWithShape="1">
          <a:blip r:embed="rId3"/>
          <a:srcRect l="16923" t="52152" r="39106" b="36833"/>
          <a:stretch/>
        </p:blipFill>
        <p:spPr>
          <a:xfrm>
            <a:off x="3108531" y="5147798"/>
            <a:ext cx="3101249" cy="1553751"/>
          </a:xfrm>
          <a:prstGeom prst="rect">
            <a:avLst/>
          </a:prstGeom>
        </p:spPr>
      </p:pic>
      <p:sp>
        <p:nvSpPr>
          <p:cNvPr id="18" name="Up Arrow 17">
            <a:extLst>
              <a:ext uri="{FF2B5EF4-FFF2-40B4-BE49-F238E27FC236}">
                <a16:creationId xmlns:a16="http://schemas.microsoft.com/office/drawing/2014/main" id="{77FDA7DB-0988-2943-B2A6-DF3CD42F17DA}"/>
              </a:ext>
            </a:extLst>
          </p:cNvPr>
          <p:cNvSpPr/>
          <p:nvPr/>
        </p:nvSpPr>
        <p:spPr>
          <a:xfrm rot="2169395">
            <a:off x="4386198" y="3723328"/>
            <a:ext cx="226403" cy="1693798"/>
          </a:xfrm>
          <a:prstGeom prst="upArrow">
            <a:avLst>
              <a:gd name="adj1" fmla="val 18622"/>
              <a:gd name="adj2" fmla="val 96580"/>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635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3614195E-D448-C446-998C-89EA54C6E11E}"/>
              </a:ext>
            </a:extLst>
          </p:cNvPr>
          <p:cNvGraphicFramePr>
            <a:graphicFrameLocks noGrp="1"/>
          </p:cNvGraphicFramePr>
          <p:nvPr>
            <p:extLst>
              <p:ext uri="{D42A27DB-BD31-4B8C-83A1-F6EECF244321}">
                <p14:modId xmlns:p14="http://schemas.microsoft.com/office/powerpoint/2010/main" val="3055303241"/>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6" name="Rectangle 5">
            <a:extLst>
              <a:ext uri="{FF2B5EF4-FFF2-40B4-BE49-F238E27FC236}">
                <a16:creationId xmlns:a16="http://schemas.microsoft.com/office/drawing/2014/main" id="{D775E070-FF39-3743-ABBB-A1565A332BF0}"/>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2" name="TextBox 1">
            <a:extLst>
              <a:ext uri="{FF2B5EF4-FFF2-40B4-BE49-F238E27FC236}">
                <a16:creationId xmlns:a16="http://schemas.microsoft.com/office/drawing/2014/main" id="{4183CEED-0A28-574C-A385-9759514935A6}"/>
              </a:ext>
            </a:extLst>
          </p:cNvPr>
          <p:cNvSpPr txBox="1"/>
          <p:nvPr/>
        </p:nvSpPr>
        <p:spPr>
          <a:xfrm>
            <a:off x="6129340" y="6472235"/>
            <a:ext cx="3086099" cy="369332"/>
          </a:xfrm>
          <a:prstGeom prst="rect">
            <a:avLst/>
          </a:prstGeom>
          <a:noFill/>
        </p:spPr>
        <p:txBody>
          <a:bodyPr wrap="square" rtlCol="0">
            <a:spAutoFit/>
          </a:bodyPr>
          <a:lstStyle/>
          <a:p>
            <a:r>
              <a:rPr lang="en-US" dirty="0"/>
              <a:t>Beck &amp; Jackson (under review)</a:t>
            </a:r>
          </a:p>
        </p:txBody>
      </p:sp>
    </p:spTree>
    <p:extLst>
      <p:ext uri="{BB962C8B-B14F-4D97-AF65-F5344CB8AC3E}">
        <p14:creationId xmlns:p14="http://schemas.microsoft.com/office/powerpoint/2010/main" val="995401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914C8B-BB89-3745-8113-B4E1EAE16768}"/>
              </a:ext>
            </a:extLst>
          </p:cNvPr>
          <p:cNvPicPr>
            <a:picLocks noChangeAspect="1"/>
          </p:cNvPicPr>
          <p:nvPr/>
        </p:nvPicPr>
        <p:blipFill>
          <a:blip r:embed="rId3"/>
          <a:stretch>
            <a:fillRect/>
          </a:stretch>
        </p:blipFill>
        <p:spPr>
          <a:xfrm>
            <a:off x="5353683" y="1359699"/>
            <a:ext cx="2668479" cy="5336958"/>
          </a:xfrm>
          <a:prstGeom prst="rect">
            <a:avLst/>
          </a:prstGeom>
        </p:spPr>
      </p:pic>
      <p:pic>
        <p:nvPicPr>
          <p:cNvPr id="4" name="Picture 3">
            <a:extLst>
              <a:ext uri="{FF2B5EF4-FFF2-40B4-BE49-F238E27FC236}">
                <a16:creationId xmlns:a16="http://schemas.microsoft.com/office/drawing/2014/main" id="{2E5C89A3-354A-1046-B762-53270DC64709}"/>
              </a:ext>
            </a:extLst>
          </p:cNvPr>
          <p:cNvPicPr>
            <a:picLocks noChangeAspect="1"/>
          </p:cNvPicPr>
          <p:nvPr/>
        </p:nvPicPr>
        <p:blipFill>
          <a:blip r:embed="rId4"/>
          <a:stretch>
            <a:fillRect/>
          </a:stretch>
        </p:blipFill>
        <p:spPr>
          <a:xfrm>
            <a:off x="1130935" y="1158556"/>
            <a:ext cx="2849722" cy="5699444"/>
          </a:xfrm>
          <a:prstGeom prst="rect">
            <a:avLst/>
          </a:prstGeom>
        </p:spPr>
      </p:pic>
      <p:graphicFrame>
        <p:nvGraphicFramePr>
          <p:cNvPr id="8" name="Table 7">
            <a:extLst>
              <a:ext uri="{FF2B5EF4-FFF2-40B4-BE49-F238E27FC236}">
                <a16:creationId xmlns:a16="http://schemas.microsoft.com/office/drawing/2014/main" id="{3614195E-D448-C446-998C-89EA54C6E11E}"/>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6" name="Rectangle 5">
            <a:extLst>
              <a:ext uri="{FF2B5EF4-FFF2-40B4-BE49-F238E27FC236}">
                <a16:creationId xmlns:a16="http://schemas.microsoft.com/office/drawing/2014/main" id="{D775E070-FF39-3743-ABBB-A1565A332BF0}"/>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2" name="TextBox 1">
            <a:extLst>
              <a:ext uri="{FF2B5EF4-FFF2-40B4-BE49-F238E27FC236}">
                <a16:creationId xmlns:a16="http://schemas.microsoft.com/office/drawing/2014/main" id="{4183CEED-0A28-574C-A385-9759514935A6}"/>
              </a:ext>
            </a:extLst>
          </p:cNvPr>
          <p:cNvSpPr txBox="1"/>
          <p:nvPr/>
        </p:nvSpPr>
        <p:spPr>
          <a:xfrm>
            <a:off x="6129340" y="6472235"/>
            <a:ext cx="3086099" cy="369332"/>
          </a:xfrm>
          <a:prstGeom prst="rect">
            <a:avLst/>
          </a:prstGeom>
          <a:noFill/>
        </p:spPr>
        <p:txBody>
          <a:bodyPr wrap="square" rtlCol="0">
            <a:spAutoFit/>
          </a:bodyPr>
          <a:lstStyle/>
          <a:p>
            <a:r>
              <a:rPr lang="en-US" dirty="0"/>
              <a:t>Beck &amp; Jackson (under review)</a:t>
            </a:r>
          </a:p>
        </p:txBody>
      </p:sp>
    </p:spTree>
    <p:extLst>
      <p:ext uri="{BB962C8B-B14F-4D97-AF65-F5344CB8AC3E}">
        <p14:creationId xmlns:p14="http://schemas.microsoft.com/office/powerpoint/2010/main" val="619476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565420-C855-194E-9E3C-CA5A350D3F80}"/>
              </a:ext>
            </a:extLst>
          </p:cNvPr>
          <p:cNvPicPr>
            <a:picLocks noChangeAspect="1"/>
          </p:cNvPicPr>
          <p:nvPr/>
        </p:nvPicPr>
        <p:blipFill>
          <a:blip r:embed="rId3"/>
          <a:stretch>
            <a:fillRect/>
          </a:stretch>
        </p:blipFill>
        <p:spPr>
          <a:xfrm>
            <a:off x="5353685" y="1360487"/>
            <a:ext cx="2668479" cy="5336958"/>
          </a:xfrm>
          <a:prstGeom prst="rect">
            <a:avLst/>
          </a:prstGeom>
        </p:spPr>
      </p:pic>
      <p:pic>
        <p:nvPicPr>
          <p:cNvPr id="7" name="Picture 6">
            <a:extLst>
              <a:ext uri="{FF2B5EF4-FFF2-40B4-BE49-F238E27FC236}">
                <a16:creationId xmlns:a16="http://schemas.microsoft.com/office/drawing/2014/main" id="{F4F9AC64-2020-864D-B830-61AF68CB68A5}"/>
              </a:ext>
            </a:extLst>
          </p:cNvPr>
          <p:cNvPicPr>
            <a:picLocks noChangeAspect="1"/>
          </p:cNvPicPr>
          <p:nvPr/>
        </p:nvPicPr>
        <p:blipFill>
          <a:blip r:embed="rId4"/>
          <a:stretch>
            <a:fillRect/>
          </a:stretch>
        </p:blipFill>
        <p:spPr>
          <a:xfrm>
            <a:off x="1130935" y="1158557"/>
            <a:ext cx="2849721" cy="5699443"/>
          </a:xfrm>
          <a:prstGeom prst="rect">
            <a:avLst/>
          </a:prstGeom>
        </p:spPr>
      </p:pic>
      <p:graphicFrame>
        <p:nvGraphicFramePr>
          <p:cNvPr id="8" name="Table 7">
            <a:extLst>
              <a:ext uri="{FF2B5EF4-FFF2-40B4-BE49-F238E27FC236}">
                <a16:creationId xmlns:a16="http://schemas.microsoft.com/office/drawing/2014/main" id="{3614195E-D448-C446-998C-89EA54C6E11E}"/>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6" name="Rectangle 5">
            <a:extLst>
              <a:ext uri="{FF2B5EF4-FFF2-40B4-BE49-F238E27FC236}">
                <a16:creationId xmlns:a16="http://schemas.microsoft.com/office/drawing/2014/main" id="{D775E070-FF39-3743-ABBB-A1565A332BF0}"/>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2" name="TextBox 1">
            <a:extLst>
              <a:ext uri="{FF2B5EF4-FFF2-40B4-BE49-F238E27FC236}">
                <a16:creationId xmlns:a16="http://schemas.microsoft.com/office/drawing/2014/main" id="{4183CEED-0A28-574C-A385-9759514935A6}"/>
              </a:ext>
            </a:extLst>
          </p:cNvPr>
          <p:cNvSpPr txBox="1"/>
          <p:nvPr/>
        </p:nvSpPr>
        <p:spPr>
          <a:xfrm>
            <a:off x="6129340" y="6472235"/>
            <a:ext cx="3086099" cy="369332"/>
          </a:xfrm>
          <a:prstGeom prst="rect">
            <a:avLst/>
          </a:prstGeom>
          <a:noFill/>
        </p:spPr>
        <p:txBody>
          <a:bodyPr wrap="square" rtlCol="0">
            <a:spAutoFit/>
          </a:bodyPr>
          <a:lstStyle/>
          <a:p>
            <a:r>
              <a:rPr lang="en-US" dirty="0"/>
              <a:t>Beck &amp; Jackson (under review)</a:t>
            </a:r>
          </a:p>
        </p:txBody>
      </p:sp>
    </p:spTree>
    <p:extLst>
      <p:ext uri="{BB962C8B-B14F-4D97-AF65-F5344CB8AC3E}">
        <p14:creationId xmlns:p14="http://schemas.microsoft.com/office/powerpoint/2010/main" val="3167002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EBE5C72-79A6-BE44-84D4-662595E05F5C}"/>
              </a:ext>
            </a:extLst>
          </p:cNvPr>
          <p:cNvPicPr>
            <a:picLocks noChangeAspect="1"/>
          </p:cNvPicPr>
          <p:nvPr/>
        </p:nvPicPr>
        <p:blipFill>
          <a:blip r:embed="rId3"/>
          <a:stretch>
            <a:fillRect/>
          </a:stretch>
        </p:blipFill>
        <p:spPr>
          <a:xfrm>
            <a:off x="0" y="1535053"/>
            <a:ext cx="8443913" cy="4221956"/>
          </a:xfrm>
          <a:prstGeom prst="rect">
            <a:avLst/>
          </a:prstGeom>
        </p:spPr>
      </p:pic>
      <p:graphicFrame>
        <p:nvGraphicFramePr>
          <p:cNvPr id="12" name="Table 11">
            <a:extLst>
              <a:ext uri="{FF2B5EF4-FFF2-40B4-BE49-F238E27FC236}">
                <a16:creationId xmlns:a16="http://schemas.microsoft.com/office/drawing/2014/main" id="{1FB705C2-706A-B943-A4BB-409AEAD16DBC}"/>
              </a:ext>
            </a:extLst>
          </p:cNvPr>
          <p:cNvGraphicFramePr>
            <a:graphicFrameLocks noGrp="1"/>
          </p:cNvGraphicFramePr>
          <p:nvPr>
            <p:extLst>
              <p:ext uri="{D42A27DB-BD31-4B8C-83A1-F6EECF244321}">
                <p14:modId xmlns:p14="http://schemas.microsoft.com/office/powerpoint/2010/main" val="2923226623"/>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4" name="Rectangle 3">
            <a:extLst>
              <a:ext uri="{FF2B5EF4-FFF2-40B4-BE49-F238E27FC236}">
                <a16:creationId xmlns:a16="http://schemas.microsoft.com/office/drawing/2014/main" id="{E33A07CB-F254-0E44-8294-3FED65C6C76A}"/>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5" name="TextBox 4">
            <a:extLst>
              <a:ext uri="{FF2B5EF4-FFF2-40B4-BE49-F238E27FC236}">
                <a16:creationId xmlns:a16="http://schemas.microsoft.com/office/drawing/2014/main" id="{370720BC-3927-4245-8F83-E5A6DE928528}"/>
              </a:ext>
            </a:extLst>
          </p:cNvPr>
          <p:cNvSpPr txBox="1"/>
          <p:nvPr/>
        </p:nvSpPr>
        <p:spPr>
          <a:xfrm>
            <a:off x="6129340" y="6472235"/>
            <a:ext cx="3086099" cy="369332"/>
          </a:xfrm>
          <a:prstGeom prst="rect">
            <a:avLst/>
          </a:prstGeom>
          <a:noFill/>
        </p:spPr>
        <p:txBody>
          <a:bodyPr wrap="square" rtlCol="0">
            <a:spAutoFit/>
          </a:bodyPr>
          <a:lstStyle/>
          <a:p>
            <a:r>
              <a:rPr lang="en-US" dirty="0"/>
              <a:t>Beck &amp; Jackson (under review)</a:t>
            </a:r>
          </a:p>
        </p:txBody>
      </p:sp>
    </p:spTree>
    <p:extLst>
      <p:ext uri="{BB962C8B-B14F-4D97-AF65-F5344CB8AC3E}">
        <p14:creationId xmlns:p14="http://schemas.microsoft.com/office/powerpoint/2010/main" val="1614185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ext uri="{D42A27DB-BD31-4B8C-83A1-F6EECF244321}">
                <p14:modId xmlns:p14="http://schemas.microsoft.com/office/powerpoint/2010/main" val="2684252885"/>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Tree>
    <p:extLst>
      <p:ext uri="{BB962C8B-B14F-4D97-AF65-F5344CB8AC3E}">
        <p14:creationId xmlns:p14="http://schemas.microsoft.com/office/powerpoint/2010/main" val="3677199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23" name="Rectangle 22">
            <a:extLst>
              <a:ext uri="{FF2B5EF4-FFF2-40B4-BE49-F238E27FC236}">
                <a16:creationId xmlns:a16="http://schemas.microsoft.com/office/drawing/2014/main" id="{E2D9789D-8842-0C47-A85A-BD8A0A9FBD5B}"/>
              </a:ext>
            </a:extLst>
          </p:cNvPr>
          <p:cNvSpPr/>
          <p:nvPr/>
        </p:nvSpPr>
        <p:spPr>
          <a:xfrm>
            <a:off x="152400" y="871047"/>
            <a:ext cx="28051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pic>
        <p:nvPicPr>
          <p:cNvPr id="28" name="Picture 27">
            <a:extLst>
              <a:ext uri="{FF2B5EF4-FFF2-40B4-BE49-F238E27FC236}">
                <a16:creationId xmlns:a16="http://schemas.microsoft.com/office/drawing/2014/main" id="{A7274AF7-BE7A-C549-B1BC-F47C69BAF53C}"/>
              </a:ext>
            </a:extLst>
          </p:cNvPr>
          <p:cNvPicPr>
            <a:picLocks noChangeAspect="1"/>
          </p:cNvPicPr>
          <p:nvPr/>
        </p:nvPicPr>
        <p:blipFill>
          <a:blip r:embed="rId3"/>
          <a:stretch>
            <a:fillRect/>
          </a:stretch>
        </p:blipFill>
        <p:spPr>
          <a:xfrm>
            <a:off x="2957513" y="1008089"/>
            <a:ext cx="6186487" cy="1546622"/>
          </a:xfrm>
          <a:prstGeom prst="rect">
            <a:avLst/>
          </a:prstGeom>
        </p:spPr>
      </p:pic>
    </p:spTree>
    <p:extLst>
      <p:ext uri="{BB962C8B-B14F-4D97-AF65-F5344CB8AC3E}">
        <p14:creationId xmlns:p14="http://schemas.microsoft.com/office/powerpoint/2010/main" val="3120027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23" name="Rectangle 22">
            <a:extLst>
              <a:ext uri="{FF2B5EF4-FFF2-40B4-BE49-F238E27FC236}">
                <a16:creationId xmlns:a16="http://schemas.microsoft.com/office/drawing/2014/main" id="{E2D9789D-8842-0C47-A85A-BD8A0A9FBD5B}"/>
              </a:ext>
            </a:extLst>
          </p:cNvPr>
          <p:cNvSpPr/>
          <p:nvPr/>
        </p:nvSpPr>
        <p:spPr>
          <a:xfrm>
            <a:off x="152400" y="871047"/>
            <a:ext cx="28051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
        <p:nvSpPr>
          <p:cNvPr id="24" name="Rectangle 23">
            <a:extLst>
              <a:ext uri="{FF2B5EF4-FFF2-40B4-BE49-F238E27FC236}">
                <a16:creationId xmlns:a16="http://schemas.microsoft.com/office/drawing/2014/main" id="{F4F88653-8E99-1147-9F99-2AF825639079}"/>
              </a:ext>
            </a:extLst>
          </p:cNvPr>
          <p:cNvSpPr/>
          <p:nvPr/>
        </p:nvSpPr>
        <p:spPr>
          <a:xfrm>
            <a:off x="152400" y="2832250"/>
            <a:ext cx="28051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pic>
        <p:nvPicPr>
          <p:cNvPr id="28" name="Picture 27">
            <a:extLst>
              <a:ext uri="{FF2B5EF4-FFF2-40B4-BE49-F238E27FC236}">
                <a16:creationId xmlns:a16="http://schemas.microsoft.com/office/drawing/2014/main" id="{A7274AF7-BE7A-C549-B1BC-F47C69BAF53C}"/>
              </a:ext>
            </a:extLst>
          </p:cNvPr>
          <p:cNvPicPr>
            <a:picLocks noChangeAspect="1"/>
          </p:cNvPicPr>
          <p:nvPr/>
        </p:nvPicPr>
        <p:blipFill>
          <a:blip r:embed="rId3"/>
          <a:stretch>
            <a:fillRect/>
          </a:stretch>
        </p:blipFill>
        <p:spPr>
          <a:xfrm>
            <a:off x="2957513" y="1008089"/>
            <a:ext cx="6186487" cy="1546622"/>
          </a:xfrm>
          <a:prstGeom prst="rect">
            <a:avLst/>
          </a:prstGeom>
        </p:spPr>
      </p:pic>
      <p:pic>
        <p:nvPicPr>
          <p:cNvPr id="4" name="Picture 3">
            <a:extLst>
              <a:ext uri="{FF2B5EF4-FFF2-40B4-BE49-F238E27FC236}">
                <a16:creationId xmlns:a16="http://schemas.microsoft.com/office/drawing/2014/main" id="{97AAA3D5-2CD0-5342-94D3-30DF0D172083}"/>
              </a:ext>
            </a:extLst>
          </p:cNvPr>
          <p:cNvPicPr>
            <a:picLocks noChangeAspect="1"/>
          </p:cNvPicPr>
          <p:nvPr/>
        </p:nvPicPr>
        <p:blipFill>
          <a:blip r:embed="rId4"/>
          <a:stretch>
            <a:fillRect/>
          </a:stretch>
        </p:blipFill>
        <p:spPr>
          <a:xfrm>
            <a:off x="2979228" y="2869326"/>
            <a:ext cx="5641882" cy="1747564"/>
          </a:xfrm>
          <a:prstGeom prst="rect">
            <a:avLst/>
          </a:prstGeom>
        </p:spPr>
      </p:pic>
    </p:spTree>
    <p:extLst>
      <p:ext uri="{BB962C8B-B14F-4D97-AF65-F5344CB8AC3E}">
        <p14:creationId xmlns:p14="http://schemas.microsoft.com/office/powerpoint/2010/main" val="1142889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23" name="Rectangle 22">
            <a:extLst>
              <a:ext uri="{FF2B5EF4-FFF2-40B4-BE49-F238E27FC236}">
                <a16:creationId xmlns:a16="http://schemas.microsoft.com/office/drawing/2014/main" id="{E2D9789D-8842-0C47-A85A-BD8A0A9FBD5B}"/>
              </a:ext>
            </a:extLst>
          </p:cNvPr>
          <p:cNvSpPr/>
          <p:nvPr/>
        </p:nvSpPr>
        <p:spPr>
          <a:xfrm>
            <a:off x="152400" y="871047"/>
            <a:ext cx="28051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
        <p:nvSpPr>
          <p:cNvPr id="24" name="Rectangle 23">
            <a:extLst>
              <a:ext uri="{FF2B5EF4-FFF2-40B4-BE49-F238E27FC236}">
                <a16:creationId xmlns:a16="http://schemas.microsoft.com/office/drawing/2014/main" id="{F4F88653-8E99-1147-9F99-2AF825639079}"/>
              </a:ext>
            </a:extLst>
          </p:cNvPr>
          <p:cNvSpPr/>
          <p:nvPr/>
        </p:nvSpPr>
        <p:spPr>
          <a:xfrm>
            <a:off x="152400" y="2832250"/>
            <a:ext cx="28051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5" name="Rectangle 24">
            <a:extLst>
              <a:ext uri="{FF2B5EF4-FFF2-40B4-BE49-F238E27FC236}">
                <a16:creationId xmlns:a16="http://schemas.microsoft.com/office/drawing/2014/main" id="{1780930D-7291-8747-AE46-C6DFDD8A2C2A}"/>
              </a:ext>
            </a:extLst>
          </p:cNvPr>
          <p:cNvSpPr/>
          <p:nvPr/>
        </p:nvSpPr>
        <p:spPr>
          <a:xfrm>
            <a:off x="152400" y="4793453"/>
            <a:ext cx="2805113" cy="18207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28" name="Picture 27">
            <a:extLst>
              <a:ext uri="{FF2B5EF4-FFF2-40B4-BE49-F238E27FC236}">
                <a16:creationId xmlns:a16="http://schemas.microsoft.com/office/drawing/2014/main" id="{A7274AF7-BE7A-C549-B1BC-F47C69BAF53C}"/>
              </a:ext>
            </a:extLst>
          </p:cNvPr>
          <p:cNvPicPr>
            <a:picLocks noChangeAspect="1"/>
          </p:cNvPicPr>
          <p:nvPr/>
        </p:nvPicPr>
        <p:blipFill>
          <a:blip r:embed="rId3"/>
          <a:stretch>
            <a:fillRect/>
          </a:stretch>
        </p:blipFill>
        <p:spPr>
          <a:xfrm>
            <a:off x="2957513" y="1008089"/>
            <a:ext cx="6186487" cy="1546622"/>
          </a:xfrm>
          <a:prstGeom prst="rect">
            <a:avLst/>
          </a:prstGeom>
        </p:spPr>
      </p:pic>
      <p:sp>
        <p:nvSpPr>
          <p:cNvPr id="9" name="Rectangle 8">
            <a:extLst>
              <a:ext uri="{FF2B5EF4-FFF2-40B4-BE49-F238E27FC236}">
                <a16:creationId xmlns:a16="http://schemas.microsoft.com/office/drawing/2014/main" id="{598CC7D2-DA5B-4849-A719-94D6CCE6530D}"/>
              </a:ext>
            </a:extLst>
          </p:cNvPr>
          <p:cNvSpPr/>
          <p:nvPr/>
        </p:nvSpPr>
        <p:spPr>
          <a:xfrm>
            <a:off x="3360637" y="4793453"/>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
        <p:nvSpPr>
          <p:cNvPr id="10" name="Rectangle 9">
            <a:extLst>
              <a:ext uri="{FF2B5EF4-FFF2-40B4-BE49-F238E27FC236}">
                <a16:creationId xmlns:a16="http://schemas.microsoft.com/office/drawing/2014/main" id="{C94D7412-5D1D-DD4B-AF45-19B390C53F1B}"/>
              </a:ext>
            </a:extLst>
          </p:cNvPr>
          <p:cNvSpPr/>
          <p:nvPr/>
        </p:nvSpPr>
        <p:spPr>
          <a:xfrm>
            <a:off x="3360637" y="5799772"/>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Density</a:t>
            </a:r>
          </a:p>
        </p:txBody>
      </p:sp>
      <p:sp>
        <p:nvSpPr>
          <p:cNvPr id="11" name="Rectangle 10">
            <a:extLst>
              <a:ext uri="{FF2B5EF4-FFF2-40B4-BE49-F238E27FC236}">
                <a16:creationId xmlns:a16="http://schemas.microsoft.com/office/drawing/2014/main" id="{93796239-BFD9-F345-8CE8-5F8A80287D60}"/>
              </a:ext>
            </a:extLst>
          </p:cNvPr>
          <p:cNvSpPr/>
          <p:nvPr/>
        </p:nvSpPr>
        <p:spPr>
          <a:xfrm>
            <a:off x="6543675" y="4790599"/>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Clustering</a:t>
            </a:r>
          </a:p>
        </p:txBody>
      </p:sp>
      <p:sp>
        <p:nvSpPr>
          <p:cNvPr id="12" name="Rectangle 11">
            <a:extLst>
              <a:ext uri="{FF2B5EF4-FFF2-40B4-BE49-F238E27FC236}">
                <a16:creationId xmlns:a16="http://schemas.microsoft.com/office/drawing/2014/main" id="{E9FD2D3B-7F11-4B48-9C8F-0EC1D3A0AFCA}"/>
              </a:ext>
            </a:extLst>
          </p:cNvPr>
          <p:cNvSpPr/>
          <p:nvPr/>
        </p:nvSpPr>
        <p:spPr>
          <a:xfrm>
            <a:off x="6543675" y="5799772"/>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Communities</a:t>
            </a:r>
          </a:p>
        </p:txBody>
      </p:sp>
      <p:pic>
        <p:nvPicPr>
          <p:cNvPr id="14" name="Picture 13">
            <a:extLst>
              <a:ext uri="{FF2B5EF4-FFF2-40B4-BE49-F238E27FC236}">
                <a16:creationId xmlns:a16="http://schemas.microsoft.com/office/drawing/2014/main" id="{64A8EB24-355F-1E48-BF69-5CB6E6711C85}"/>
              </a:ext>
            </a:extLst>
          </p:cNvPr>
          <p:cNvPicPr>
            <a:picLocks noChangeAspect="1"/>
          </p:cNvPicPr>
          <p:nvPr/>
        </p:nvPicPr>
        <p:blipFill>
          <a:blip r:embed="rId4"/>
          <a:stretch>
            <a:fillRect/>
          </a:stretch>
        </p:blipFill>
        <p:spPr>
          <a:xfrm>
            <a:off x="2979228" y="2869326"/>
            <a:ext cx="5641882" cy="1747564"/>
          </a:xfrm>
          <a:prstGeom prst="rect">
            <a:avLst/>
          </a:prstGeom>
        </p:spPr>
      </p:pic>
    </p:spTree>
    <p:extLst>
      <p:ext uri="{BB962C8B-B14F-4D97-AF65-F5344CB8AC3E}">
        <p14:creationId xmlns:p14="http://schemas.microsoft.com/office/powerpoint/2010/main" val="426862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51082F-10EE-B941-960B-3190785A659D}"/>
              </a:ext>
            </a:extLst>
          </p:cNvPr>
          <p:cNvSpPr/>
          <p:nvPr/>
        </p:nvSpPr>
        <p:spPr>
          <a:xfrm>
            <a:off x="79862"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6" name="Rectangle 5">
            <a:extLst>
              <a:ext uri="{FF2B5EF4-FFF2-40B4-BE49-F238E27FC236}">
                <a16:creationId xmlns:a16="http://schemas.microsoft.com/office/drawing/2014/main" id="{C3411580-50AD-7C4D-B5BB-670905C8072D}"/>
              </a:ext>
            </a:extLst>
          </p:cNvPr>
          <p:cNvSpPr/>
          <p:nvPr/>
        </p:nvSpPr>
        <p:spPr>
          <a:xfrm>
            <a:off x="7511485"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8" name="Rectangle 7">
            <a:extLst>
              <a:ext uri="{FF2B5EF4-FFF2-40B4-BE49-F238E27FC236}">
                <a16:creationId xmlns:a16="http://schemas.microsoft.com/office/drawing/2014/main" id="{1DEADF3A-7F2A-7C47-95CE-206042705A29}"/>
              </a:ext>
            </a:extLst>
          </p:cNvPr>
          <p:cNvSpPr/>
          <p:nvPr/>
        </p:nvSpPr>
        <p:spPr>
          <a:xfrm>
            <a:off x="5034278"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9" name="Rectangle 8">
            <a:extLst>
              <a:ext uri="{FF2B5EF4-FFF2-40B4-BE49-F238E27FC236}">
                <a16:creationId xmlns:a16="http://schemas.microsoft.com/office/drawing/2014/main" id="{2A8E95B1-CB5C-E446-B98E-7ECBF9EFABEE}"/>
              </a:ext>
            </a:extLst>
          </p:cNvPr>
          <p:cNvSpPr/>
          <p:nvPr/>
        </p:nvSpPr>
        <p:spPr>
          <a:xfrm>
            <a:off x="2557070"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1" name="Rectangle 10">
            <a:extLst>
              <a:ext uri="{FF2B5EF4-FFF2-40B4-BE49-F238E27FC236}">
                <a16:creationId xmlns:a16="http://schemas.microsoft.com/office/drawing/2014/main" id="{9CB9FDED-E7DD-DA4B-8693-17F7AEE22E81}"/>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1" name="Left Bracket 20">
            <a:extLst>
              <a:ext uri="{FF2B5EF4-FFF2-40B4-BE49-F238E27FC236}">
                <a16:creationId xmlns:a16="http://schemas.microsoft.com/office/drawing/2014/main" id="{A001284B-1390-DA42-A7B2-1B2010DC6400}"/>
              </a:ext>
            </a:extLst>
          </p:cNvPr>
          <p:cNvSpPr/>
          <p:nvPr/>
        </p:nvSpPr>
        <p:spPr>
          <a:xfrm rot="5400000">
            <a:off x="1748895" y="815280"/>
            <a:ext cx="217101" cy="2581735"/>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20DB1067-186B-7D46-94A9-80DF887CAC52}"/>
              </a:ext>
            </a:extLst>
          </p:cNvPr>
          <p:cNvSpPr/>
          <p:nvPr/>
        </p:nvSpPr>
        <p:spPr>
          <a:xfrm>
            <a:off x="1202350" y="1635791"/>
            <a:ext cx="1310190" cy="342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4 hours</a:t>
            </a:r>
          </a:p>
        </p:txBody>
      </p:sp>
    </p:spTree>
    <p:extLst>
      <p:ext uri="{BB962C8B-B14F-4D97-AF65-F5344CB8AC3E}">
        <p14:creationId xmlns:p14="http://schemas.microsoft.com/office/powerpoint/2010/main" val="151795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7" grpId="0" animBg="1"/>
      <p:bldP spid="17" grpId="0" animBg="1"/>
      <p:bldP spid="18" grpId="0" animBg="1"/>
      <p:bldP spid="19" grpId="0" animBg="1"/>
      <p:bldP spid="21" grpId="0" animBg="1"/>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B76CD14-0A47-DD45-9A44-B5F37F21A7D4}"/>
              </a:ext>
            </a:extLst>
          </p:cNvPr>
          <p:cNvSpPr txBox="1"/>
          <p:nvPr/>
        </p:nvSpPr>
        <p:spPr>
          <a:xfrm>
            <a:off x="2374787" y="3788098"/>
            <a:ext cx="4394426" cy="2862322"/>
          </a:xfrm>
          <a:prstGeom prst="rect">
            <a:avLst/>
          </a:prstGeom>
          <a:noFill/>
        </p:spPr>
        <p:txBody>
          <a:bodyPr wrap="square" numCol="2" rtlCol="0">
            <a:spAutoFit/>
          </a:bodyPr>
          <a:lstStyle/>
          <a:p>
            <a:r>
              <a:rPr lang="en-US" b="1" dirty="0"/>
              <a:t>Rude</a:t>
            </a:r>
          </a:p>
          <a:p>
            <a:r>
              <a:rPr lang="en-US" b="1" dirty="0"/>
              <a:t>Quiet</a:t>
            </a:r>
          </a:p>
          <a:p>
            <a:r>
              <a:rPr lang="en-US" b="1" dirty="0"/>
              <a:t>Lazy</a:t>
            </a:r>
          </a:p>
          <a:p>
            <a:r>
              <a:rPr lang="en-US" b="1" dirty="0"/>
              <a:t>Relaxed</a:t>
            </a:r>
          </a:p>
          <a:p>
            <a:r>
              <a:rPr lang="en-US" b="1" dirty="0"/>
              <a:t>Depressed</a:t>
            </a:r>
          </a:p>
          <a:p>
            <a:r>
              <a:rPr lang="en-US" b="1" dirty="0"/>
              <a:t>Outgoing</a:t>
            </a:r>
          </a:p>
          <a:p>
            <a:r>
              <a:rPr lang="en-US" b="1" dirty="0"/>
              <a:t>Kind</a:t>
            </a:r>
          </a:p>
          <a:p>
            <a:r>
              <a:rPr lang="en-US" b="1" dirty="0"/>
              <a:t>Reliable</a:t>
            </a:r>
          </a:p>
          <a:p>
            <a:r>
              <a:rPr lang="en-US" b="1" dirty="0"/>
              <a:t>Worried</a:t>
            </a:r>
          </a:p>
          <a:p>
            <a:endParaRPr lang="en-US" b="1" dirty="0"/>
          </a:p>
          <a:p>
            <a:r>
              <a:rPr lang="en-US" b="1" dirty="0"/>
              <a:t>Academic Motivation</a:t>
            </a:r>
          </a:p>
          <a:p>
            <a:r>
              <a:rPr lang="en-US" b="1" dirty="0"/>
              <a:t>Around Others</a:t>
            </a:r>
          </a:p>
          <a:p>
            <a:r>
              <a:rPr lang="en-US" b="1" dirty="0"/>
              <a:t>Connected</a:t>
            </a:r>
          </a:p>
          <a:p>
            <a:r>
              <a:rPr lang="en-US" b="1" dirty="0"/>
              <a:t>Positive Emotion</a:t>
            </a:r>
          </a:p>
          <a:p>
            <a:r>
              <a:rPr lang="en-US" b="1" dirty="0"/>
              <a:t>Negative Emotion</a:t>
            </a:r>
          </a:p>
          <a:p>
            <a:r>
              <a:rPr lang="en-US" b="1" dirty="0"/>
              <a:t>Authenticity</a:t>
            </a:r>
          </a:p>
          <a:p>
            <a:r>
              <a:rPr lang="en-US" b="1" dirty="0"/>
              <a:t>Self-Esteem</a:t>
            </a:r>
          </a:p>
          <a:p>
            <a:r>
              <a:rPr lang="en-US" b="1" dirty="0"/>
              <a:t>Happiness</a:t>
            </a:r>
          </a:p>
          <a:p>
            <a:r>
              <a:rPr lang="en-US" b="1" dirty="0"/>
              <a:t>Loneliness</a:t>
            </a:r>
          </a:p>
        </p:txBody>
      </p:sp>
      <p:sp>
        <p:nvSpPr>
          <p:cNvPr id="10" name="Rectangle 9">
            <a:extLst>
              <a:ext uri="{FF2B5EF4-FFF2-40B4-BE49-F238E27FC236}">
                <a16:creationId xmlns:a16="http://schemas.microsoft.com/office/drawing/2014/main" id="{AB75B93F-E683-FE44-BFFE-3926B77BF748}"/>
              </a:ext>
            </a:extLst>
          </p:cNvPr>
          <p:cNvSpPr/>
          <p:nvPr/>
        </p:nvSpPr>
        <p:spPr>
          <a:xfrm>
            <a:off x="2241797" y="3356743"/>
            <a:ext cx="1877785" cy="382503"/>
          </a:xfrm>
          <a:prstGeom prst="rect">
            <a:avLst/>
          </a:prstGeom>
          <a:solidFill>
            <a:srgbClr val="043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1" name="Rectangle 10">
            <a:extLst>
              <a:ext uri="{FF2B5EF4-FFF2-40B4-BE49-F238E27FC236}">
                <a16:creationId xmlns:a16="http://schemas.microsoft.com/office/drawing/2014/main" id="{F957477C-9FFB-6B4E-8EB1-251776703B39}"/>
              </a:ext>
            </a:extLst>
          </p:cNvPr>
          <p:cNvSpPr/>
          <p:nvPr/>
        </p:nvSpPr>
        <p:spPr>
          <a:xfrm>
            <a:off x="4496160" y="3314703"/>
            <a:ext cx="2056380" cy="424543"/>
          </a:xfrm>
          <a:prstGeom prst="rect">
            <a:avLst/>
          </a:prstGeom>
          <a:solidFill>
            <a:srgbClr val="043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Cognitive Affective</a:t>
            </a:r>
          </a:p>
        </p:txBody>
      </p:sp>
    </p:spTree>
    <p:extLst>
      <p:ext uri="{BB962C8B-B14F-4D97-AF65-F5344CB8AC3E}">
        <p14:creationId xmlns:p14="http://schemas.microsoft.com/office/powerpoint/2010/main" val="3746554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4" name="Left Bracket 23">
            <a:extLst>
              <a:ext uri="{FF2B5EF4-FFF2-40B4-BE49-F238E27FC236}">
                <a16:creationId xmlns:a16="http://schemas.microsoft.com/office/drawing/2014/main" id="{BF3EF98F-3FFD-4E41-9547-267ECA1AA29E}"/>
              </a:ext>
            </a:extLst>
          </p:cNvPr>
          <p:cNvSpPr/>
          <p:nvPr/>
        </p:nvSpPr>
        <p:spPr>
          <a:xfrm rot="5400000">
            <a:off x="3084619" y="-520445"/>
            <a:ext cx="184679" cy="5220764"/>
          </a:xfrm>
          <a:prstGeom prst="leftBracket">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F2ACC3C0-C637-2443-BCBA-795ED0022640}"/>
              </a:ext>
            </a:extLst>
          </p:cNvPr>
          <p:cNvSpPr/>
          <p:nvPr/>
        </p:nvSpPr>
        <p:spPr>
          <a:xfrm>
            <a:off x="2433766" y="1597533"/>
            <a:ext cx="1486383" cy="621792"/>
          </a:xfrm>
          <a:prstGeom prst="rect">
            <a:avLst/>
          </a:prstGeom>
          <a:solidFill>
            <a:srgbClr val="0432DB"/>
          </a:solidFill>
          <a:ln>
            <a:no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27" name="Rectangle 26">
            <a:extLst>
              <a:ext uri="{FF2B5EF4-FFF2-40B4-BE49-F238E27FC236}">
                <a16:creationId xmlns:a16="http://schemas.microsoft.com/office/drawing/2014/main" id="{1200485C-EE5D-3A40-8CDD-F1BA79D78825}"/>
              </a:ext>
            </a:extLst>
          </p:cNvPr>
          <p:cNvSpPr/>
          <p:nvPr/>
        </p:nvSpPr>
        <p:spPr>
          <a:xfrm>
            <a:off x="7511485"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28" name="Rectangle 27">
            <a:extLst>
              <a:ext uri="{FF2B5EF4-FFF2-40B4-BE49-F238E27FC236}">
                <a16:creationId xmlns:a16="http://schemas.microsoft.com/office/drawing/2014/main" id="{1FF1047C-E2D7-9949-91EF-0A5459F8FC92}"/>
              </a:ext>
            </a:extLst>
          </p:cNvPr>
          <p:cNvSpPr/>
          <p:nvPr/>
        </p:nvSpPr>
        <p:spPr>
          <a:xfrm>
            <a:off x="5034278"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29" name="Rectangle 28">
            <a:extLst>
              <a:ext uri="{FF2B5EF4-FFF2-40B4-BE49-F238E27FC236}">
                <a16:creationId xmlns:a16="http://schemas.microsoft.com/office/drawing/2014/main" id="{51ECAED2-5C08-EC41-BC8F-A47A946DA272}"/>
              </a:ext>
            </a:extLst>
          </p:cNvPr>
          <p:cNvSpPr/>
          <p:nvPr/>
        </p:nvSpPr>
        <p:spPr>
          <a:xfrm>
            <a:off x="2557070"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sp>
        <p:nvSpPr>
          <p:cNvPr id="15" name="Rectangle 14">
            <a:extLst>
              <a:ext uri="{FF2B5EF4-FFF2-40B4-BE49-F238E27FC236}">
                <a16:creationId xmlns:a16="http://schemas.microsoft.com/office/drawing/2014/main" id="{F37FA987-E016-4A46-B1CB-B0703E8DC6C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Tree>
    <p:extLst>
      <p:ext uri="{BB962C8B-B14F-4D97-AF65-F5344CB8AC3E}">
        <p14:creationId xmlns:p14="http://schemas.microsoft.com/office/powerpoint/2010/main" val="2816096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2" name="Left Bracket 21">
            <a:extLst>
              <a:ext uri="{FF2B5EF4-FFF2-40B4-BE49-F238E27FC236}">
                <a16:creationId xmlns:a16="http://schemas.microsoft.com/office/drawing/2014/main" id="{E4DF8463-8546-ED42-8DAF-F6AFD9ACAE01}"/>
              </a:ext>
            </a:extLst>
          </p:cNvPr>
          <p:cNvSpPr/>
          <p:nvPr/>
        </p:nvSpPr>
        <p:spPr>
          <a:xfrm rot="16200000">
            <a:off x="1540771" y="1633366"/>
            <a:ext cx="307684" cy="2236078"/>
          </a:xfrm>
          <a:prstGeom prst="leftBracket">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ket 25">
            <a:extLst>
              <a:ext uri="{FF2B5EF4-FFF2-40B4-BE49-F238E27FC236}">
                <a16:creationId xmlns:a16="http://schemas.microsoft.com/office/drawing/2014/main" id="{A4285288-94C8-474D-9216-0E99FB4D77D4}"/>
              </a:ext>
            </a:extLst>
          </p:cNvPr>
          <p:cNvSpPr/>
          <p:nvPr/>
        </p:nvSpPr>
        <p:spPr>
          <a:xfrm rot="5400000">
            <a:off x="3084619" y="-520445"/>
            <a:ext cx="184679" cy="52207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87A568E1-66CB-6A40-B996-E61816B8EC8D}"/>
              </a:ext>
            </a:extLst>
          </p:cNvPr>
          <p:cNvSpPr/>
          <p:nvPr/>
        </p:nvSpPr>
        <p:spPr>
          <a:xfrm>
            <a:off x="2433766" y="1597533"/>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20" name="Rectangle 19">
            <a:extLst>
              <a:ext uri="{FF2B5EF4-FFF2-40B4-BE49-F238E27FC236}">
                <a16:creationId xmlns:a16="http://schemas.microsoft.com/office/drawing/2014/main" id="{E55C983B-3278-3C4E-B0CA-132A22AD7052}"/>
              </a:ext>
            </a:extLst>
          </p:cNvPr>
          <p:cNvSpPr/>
          <p:nvPr/>
        </p:nvSpPr>
        <p:spPr>
          <a:xfrm>
            <a:off x="922655" y="2578368"/>
            <a:ext cx="1486383" cy="621792"/>
          </a:xfrm>
          <a:prstGeom prst="rect">
            <a:avLst/>
          </a:prstGeom>
          <a:solidFill>
            <a:srgbClr val="0432DB"/>
          </a:solidFill>
          <a:ln>
            <a:no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29" name="Rectangle 28">
            <a:extLst>
              <a:ext uri="{FF2B5EF4-FFF2-40B4-BE49-F238E27FC236}">
                <a16:creationId xmlns:a16="http://schemas.microsoft.com/office/drawing/2014/main" id="{EE5F0F74-9B15-DB42-BB4A-289A48D70F69}"/>
              </a:ext>
            </a:extLst>
          </p:cNvPr>
          <p:cNvSpPr/>
          <p:nvPr/>
        </p:nvSpPr>
        <p:spPr>
          <a:xfrm>
            <a:off x="7511485"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31" name="Rectangle 30">
            <a:extLst>
              <a:ext uri="{FF2B5EF4-FFF2-40B4-BE49-F238E27FC236}">
                <a16:creationId xmlns:a16="http://schemas.microsoft.com/office/drawing/2014/main" id="{2E63AB5C-5D53-9949-8153-DBB10FF5FF66}"/>
              </a:ext>
            </a:extLst>
          </p:cNvPr>
          <p:cNvSpPr/>
          <p:nvPr/>
        </p:nvSpPr>
        <p:spPr>
          <a:xfrm>
            <a:off x="2557070"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sp>
        <p:nvSpPr>
          <p:cNvPr id="16" name="Rectangle 15">
            <a:extLst>
              <a:ext uri="{FF2B5EF4-FFF2-40B4-BE49-F238E27FC236}">
                <a16:creationId xmlns:a16="http://schemas.microsoft.com/office/drawing/2014/main" id="{A3652EFB-AC23-694F-B5D6-1B7214A4D94A}"/>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Tree>
    <p:extLst>
      <p:ext uri="{BB962C8B-B14F-4D97-AF65-F5344CB8AC3E}">
        <p14:creationId xmlns:p14="http://schemas.microsoft.com/office/powerpoint/2010/main" val="3238966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eft Bracket 20">
            <a:extLst>
              <a:ext uri="{FF2B5EF4-FFF2-40B4-BE49-F238E27FC236}">
                <a16:creationId xmlns:a16="http://schemas.microsoft.com/office/drawing/2014/main" id="{A001284B-1390-DA42-A7B2-1B2010DC6400}"/>
              </a:ext>
            </a:extLst>
          </p:cNvPr>
          <p:cNvSpPr/>
          <p:nvPr/>
        </p:nvSpPr>
        <p:spPr>
          <a:xfrm rot="5400000">
            <a:off x="3084619" y="-520445"/>
            <a:ext cx="184679" cy="52207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id="{BDCBCFFF-9232-5145-BE8B-BC9F21FA97BC}"/>
              </a:ext>
            </a:extLst>
          </p:cNvPr>
          <p:cNvSpPr/>
          <p:nvPr/>
        </p:nvSpPr>
        <p:spPr>
          <a:xfrm rot="16200000" flipV="1">
            <a:off x="4882242" y="-1715328"/>
            <a:ext cx="455376" cy="9086711"/>
          </a:xfrm>
          <a:prstGeom prst="leftBracket">
            <a:avLst/>
          </a:prstGeom>
          <a:ln w="38100">
            <a:solidFill>
              <a:schemeClr val="tx1"/>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4351082F-10EE-B941-960B-3190785A659D}"/>
              </a:ext>
            </a:extLst>
          </p:cNvPr>
          <p:cNvSpPr/>
          <p:nvPr/>
        </p:nvSpPr>
        <p:spPr>
          <a:xfrm>
            <a:off x="2433766" y="1597533"/>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9" name="Rectangle 8">
            <a:extLst>
              <a:ext uri="{FF2B5EF4-FFF2-40B4-BE49-F238E27FC236}">
                <a16:creationId xmlns:a16="http://schemas.microsoft.com/office/drawing/2014/main" id="{2A8E95B1-CB5C-E446-B98E-7ECBF9EFABEE}"/>
              </a:ext>
            </a:extLst>
          </p:cNvPr>
          <p:cNvSpPr/>
          <p:nvPr/>
        </p:nvSpPr>
        <p:spPr>
          <a:xfrm>
            <a:off x="3862553" y="2742522"/>
            <a:ext cx="1486383" cy="621792"/>
          </a:xfrm>
          <a:prstGeom prst="rect">
            <a:avLst/>
          </a:prstGeom>
          <a:solidFill>
            <a:srgbClr val="0432DB"/>
          </a:solidFill>
          <a:ln>
            <a:no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6" name="Rectangle 25">
            <a:extLst>
              <a:ext uri="{FF2B5EF4-FFF2-40B4-BE49-F238E27FC236}">
                <a16:creationId xmlns:a16="http://schemas.microsoft.com/office/drawing/2014/main" id="{EA3F4843-E055-004E-B287-8E60158F9F1E}"/>
              </a:ext>
            </a:extLst>
          </p:cNvPr>
          <p:cNvSpPr/>
          <p:nvPr/>
        </p:nvSpPr>
        <p:spPr>
          <a:xfrm>
            <a:off x="7511485"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22" name="Left Bracket 21">
            <a:extLst>
              <a:ext uri="{FF2B5EF4-FFF2-40B4-BE49-F238E27FC236}">
                <a16:creationId xmlns:a16="http://schemas.microsoft.com/office/drawing/2014/main" id="{AC6E58DF-B799-C044-86FE-BC8A66EFD62C}"/>
              </a:ext>
            </a:extLst>
          </p:cNvPr>
          <p:cNvSpPr/>
          <p:nvPr/>
        </p:nvSpPr>
        <p:spPr>
          <a:xfrm rot="16200000">
            <a:off x="1540771" y="1633366"/>
            <a:ext cx="307684" cy="2236078"/>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FFEF2F88-7CF3-C542-B485-8B62812AB77C}"/>
              </a:ext>
            </a:extLst>
          </p:cNvPr>
          <p:cNvSpPr/>
          <p:nvPr/>
        </p:nvSpPr>
        <p:spPr>
          <a:xfrm>
            <a:off x="922655" y="2578368"/>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27" name="TextBox 26">
            <a:extLst>
              <a:ext uri="{FF2B5EF4-FFF2-40B4-BE49-F238E27FC236}">
                <a16:creationId xmlns:a16="http://schemas.microsoft.com/office/drawing/2014/main" id="{AAE00260-F0C9-0F4F-8080-819F902DCBBC}"/>
              </a:ext>
            </a:extLst>
          </p:cNvPr>
          <p:cNvSpPr txBox="1"/>
          <p:nvPr/>
        </p:nvSpPr>
        <p:spPr>
          <a:xfrm>
            <a:off x="7891709" y="3088530"/>
            <a:ext cx="1171269" cy="369332"/>
          </a:xfrm>
          <a:prstGeom prst="rect">
            <a:avLst/>
          </a:prstGeom>
          <a:noFill/>
        </p:spPr>
        <p:txBody>
          <a:bodyPr wrap="square" rtlCol="0">
            <a:spAutoFit/>
          </a:bodyPr>
          <a:lstStyle/>
          <a:p>
            <a:pPr algn="ctr"/>
            <a:r>
              <a:rPr lang="en-US" b="1" dirty="0"/>
              <a:t>continues</a:t>
            </a:r>
          </a:p>
        </p:txBody>
      </p:sp>
      <p:sp>
        <p:nvSpPr>
          <p:cNvPr id="23" name="Rectangle 22">
            <a:extLst>
              <a:ext uri="{FF2B5EF4-FFF2-40B4-BE49-F238E27FC236}">
                <a16:creationId xmlns:a16="http://schemas.microsoft.com/office/drawing/2014/main" id="{3846653B-7831-6B41-B15A-DFFF551CBD43}"/>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Tree>
    <p:extLst>
      <p:ext uri="{BB962C8B-B14F-4D97-AF65-F5344CB8AC3E}">
        <p14:creationId xmlns:p14="http://schemas.microsoft.com/office/powerpoint/2010/main" val="4234762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eft Bracket 20">
            <a:extLst>
              <a:ext uri="{FF2B5EF4-FFF2-40B4-BE49-F238E27FC236}">
                <a16:creationId xmlns:a16="http://schemas.microsoft.com/office/drawing/2014/main" id="{A001284B-1390-DA42-A7B2-1B2010DC6400}"/>
              </a:ext>
            </a:extLst>
          </p:cNvPr>
          <p:cNvSpPr/>
          <p:nvPr/>
        </p:nvSpPr>
        <p:spPr>
          <a:xfrm rot="5400000">
            <a:off x="3084619" y="-520445"/>
            <a:ext cx="184679" cy="52207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id="{BDCBCFFF-9232-5145-BE8B-BC9F21FA97BC}"/>
              </a:ext>
            </a:extLst>
          </p:cNvPr>
          <p:cNvSpPr/>
          <p:nvPr/>
        </p:nvSpPr>
        <p:spPr>
          <a:xfrm rot="16200000" flipV="1">
            <a:off x="5698257" y="-2531343"/>
            <a:ext cx="455376" cy="10718741"/>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4351082F-10EE-B941-960B-3190785A659D}"/>
              </a:ext>
            </a:extLst>
          </p:cNvPr>
          <p:cNvSpPr/>
          <p:nvPr/>
        </p:nvSpPr>
        <p:spPr>
          <a:xfrm>
            <a:off x="2433766" y="1597533"/>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6" name="Rectangle 5">
            <a:extLst>
              <a:ext uri="{FF2B5EF4-FFF2-40B4-BE49-F238E27FC236}">
                <a16:creationId xmlns:a16="http://schemas.microsoft.com/office/drawing/2014/main" id="{C3411580-50AD-7C4D-B5BB-670905C8072D}"/>
              </a:ext>
            </a:extLst>
          </p:cNvPr>
          <p:cNvSpPr/>
          <p:nvPr/>
        </p:nvSpPr>
        <p:spPr>
          <a:xfrm>
            <a:off x="6370601" y="1477145"/>
            <a:ext cx="1486383" cy="621792"/>
          </a:xfrm>
          <a:prstGeom prst="rect">
            <a:avLst/>
          </a:prstGeom>
          <a:solidFill>
            <a:srgbClr val="0432DB"/>
          </a:solidFill>
          <a:ln>
            <a:no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9" name="Rectangle 8">
            <a:extLst>
              <a:ext uri="{FF2B5EF4-FFF2-40B4-BE49-F238E27FC236}">
                <a16:creationId xmlns:a16="http://schemas.microsoft.com/office/drawing/2014/main" id="{2A8E95B1-CB5C-E446-B98E-7ECBF9EFABEE}"/>
              </a:ext>
            </a:extLst>
          </p:cNvPr>
          <p:cNvSpPr/>
          <p:nvPr/>
        </p:nvSpPr>
        <p:spPr>
          <a:xfrm>
            <a:off x="3862553" y="2742522"/>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2" name="Left Bracket 21">
            <a:extLst>
              <a:ext uri="{FF2B5EF4-FFF2-40B4-BE49-F238E27FC236}">
                <a16:creationId xmlns:a16="http://schemas.microsoft.com/office/drawing/2014/main" id="{FCD60374-EC14-AE45-8556-F0C9B9D4D1AC}"/>
              </a:ext>
            </a:extLst>
          </p:cNvPr>
          <p:cNvSpPr/>
          <p:nvPr/>
        </p:nvSpPr>
        <p:spPr>
          <a:xfrm rot="5400000">
            <a:off x="7008876" y="2184207"/>
            <a:ext cx="209835" cy="152400"/>
          </a:xfrm>
          <a:prstGeom prst="leftBracket">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FB761E81-04EE-C142-A719-B21641C0A77A}"/>
              </a:ext>
            </a:extLst>
          </p:cNvPr>
          <p:cNvSpPr txBox="1"/>
          <p:nvPr/>
        </p:nvSpPr>
        <p:spPr>
          <a:xfrm>
            <a:off x="7891709" y="3088530"/>
            <a:ext cx="1171269" cy="369332"/>
          </a:xfrm>
          <a:prstGeom prst="rect">
            <a:avLst/>
          </a:prstGeom>
          <a:noFill/>
        </p:spPr>
        <p:txBody>
          <a:bodyPr wrap="square" rtlCol="0">
            <a:spAutoFit/>
          </a:bodyPr>
          <a:lstStyle/>
          <a:p>
            <a:pPr algn="ctr"/>
            <a:r>
              <a:rPr lang="en-US" b="1" dirty="0"/>
              <a:t>continues</a:t>
            </a:r>
          </a:p>
        </p:txBody>
      </p:sp>
      <p:sp>
        <p:nvSpPr>
          <p:cNvPr id="26" name="Left Bracket 25">
            <a:extLst>
              <a:ext uri="{FF2B5EF4-FFF2-40B4-BE49-F238E27FC236}">
                <a16:creationId xmlns:a16="http://schemas.microsoft.com/office/drawing/2014/main" id="{EF3A557F-3773-A543-906C-DFC2F29F047D}"/>
              </a:ext>
            </a:extLst>
          </p:cNvPr>
          <p:cNvSpPr/>
          <p:nvPr/>
        </p:nvSpPr>
        <p:spPr>
          <a:xfrm rot="16200000">
            <a:off x="1540771" y="1633366"/>
            <a:ext cx="307684" cy="2236078"/>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ectangle 27">
            <a:extLst>
              <a:ext uri="{FF2B5EF4-FFF2-40B4-BE49-F238E27FC236}">
                <a16:creationId xmlns:a16="http://schemas.microsoft.com/office/drawing/2014/main" id="{9F7B76A7-2988-0246-B766-20621831FF40}"/>
              </a:ext>
            </a:extLst>
          </p:cNvPr>
          <p:cNvSpPr/>
          <p:nvPr/>
        </p:nvSpPr>
        <p:spPr>
          <a:xfrm>
            <a:off x="922655" y="2578368"/>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23" name="Rectangle 22">
            <a:extLst>
              <a:ext uri="{FF2B5EF4-FFF2-40B4-BE49-F238E27FC236}">
                <a16:creationId xmlns:a16="http://schemas.microsoft.com/office/drawing/2014/main" id="{845D5A28-9233-8B4D-AA3F-32BDFA46FF92}"/>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Tree>
    <p:extLst>
      <p:ext uri="{BB962C8B-B14F-4D97-AF65-F5344CB8AC3E}">
        <p14:creationId xmlns:p14="http://schemas.microsoft.com/office/powerpoint/2010/main" val="3611581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Left Bracket 20">
            <a:extLst>
              <a:ext uri="{FF2B5EF4-FFF2-40B4-BE49-F238E27FC236}">
                <a16:creationId xmlns:a16="http://schemas.microsoft.com/office/drawing/2014/main" id="{A001284B-1390-DA42-A7B2-1B2010DC6400}"/>
              </a:ext>
            </a:extLst>
          </p:cNvPr>
          <p:cNvSpPr/>
          <p:nvPr/>
        </p:nvSpPr>
        <p:spPr>
          <a:xfrm rot="5400000">
            <a:off x="3084619" y="-520445"/>
            <a:ext cx="184679" cy="52207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id="{BDCBCFFF-9232-5145-BE8B-BC9F21FA97BC}"/>
              </a:ext>
            </a:extLst>
          </p:cNvPr>
          <p:cNvSpPr/>
          <p:nvPr/>
        </p:nvSpPr>
        <p:spPr>
          <a:xfrm rot="16200000" flipV="1">
            <a:off x="5698257" y="-2531343"/>
            <a:ext cx="455376" cy="10718741"/>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4351082F-10EE-B941-960B-3190785A659D}"/>
              </a:ext>
            </a:extLst>
          </p:cNvPr>
          <p:cNvSpPr/>
          <p:nvPr/>
        </p:nvSpPr>
        <p:spPr>
          <a:xfrm>
            <a:off x="2433766" y="1597533"/>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6" name="Rectangle 5">
            <a:extLst>
              <a:ext uri="{FF2B5EF4-FFF2-40B4-BE49-F238E27FC236}">
                <a16:creationId xmlns:a16="http://schemas.microsoft.com/office/drawing/2014/main" id="{C3411580-50AD-7C4D-B5BB-670905C8072D}"/>
              </a:ext>
            </a:extLst>
          </p:cNvPr>
          <p:cNvSpPr/>
          <p:nvPr/>
        </p:nvSpPr>
        <p:spPr>
          <a:xfrm>
            <a:off x="6370601" y="1477145"/>
            <a:ext cx="1486383" cy="621792"/>
          </a:xfrm>
          <a:prstGeom prst="rect">
            <a:avLst/>
          </a:prstGeom>
          <a:solidFill>
            <a:srgbClr val="0432DB"/>
          </a:solidFill>
          <a:ln>
            <a:no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9" name="Rectangle 8">
            <a:extLst>
              <a:ext uri="{FF2B5EF4-FFF2-40B4-BE49-F238E27FC236}">
                <a16:creationId xmlns:a16="http://schemas.microsoft.com/office/drawing/2014/main" id="{2A8E95B1-CB5C-E446-B98E-7ECBF9EFABEE}"/>
              </a:ext>
            </a:extLst>
          </p:cNvPr>
          <p:cNvSpPr/>
          <p:nvPr/>
        </p:nvSpPr>
        <p:spPr>
          <a:xfrm>
            <a:off x="3862553" y="2742522"/>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2" name="Left Bracket 21">
            <a:extLst>
              <a:ext uri="{FF2B5EF4-FFF2-40B4-BE49-F238E27FC236}">
                <a16:creationId xmlns:a16="http://schemas.microsoft.com/office/drawing/2014/main" id="{FCD60374-EC14-AE45-8556-F0C9B9D4D1AC}"/>
              </a:ext>
            </a:extLst>
          </p:cNvPr>
          <p:cNvSpPr/>
          <p:nvPr/>
        </p:nvSpPr>
        <p:spPr>
          <a:xfrm rot="5400000">
            <a:off x="7008876" y="2184207"/>
            <a:ext cx="209835" cy="152400"/>
          </a:xfrm>
          <a:prstGeom prst="leftBracket">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8D0FDD17-1B11-024C-AC52-E4E54FCC40E0}"/>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
        <p:nvSpPr>
          <p:cNvPr id="2" name="TextBox 1">
            <a:extLst>
              <a:ext uri="{FF2B5EF4-FFF2-40B4-BE49-F238E27FC236}">
                <a16:creationId xmlns:a16="http://schemas.microsoft.com/office/drawing/2014/main" id="{FB761E81-04EE-C142-A719-B21641C0A77A}"/>
              </a:ext>
            </a:extLst>
          </p:cNvPr>
          <p:cNvSpPr txBox="1"/>
          <p:nvPr/>
        </p:nvSpPr>
        <p:spPr>
          <a:xfrm>
            <a:off x="7891709" y="3088530"/>
            <a:ext cx="1171269" cy="369332"/>
          </a:xfrm>
          <a:prstGeom prst="rect">
            <a:avLst/>
          </a:prstGeom>
          <a:noFill/>
        </p:spPr>
        <p:txBody>
          <a:bodyPr wrap="square" rtlCol="0">
            <a:spAutoFit/>
          </a:bodyPr>
          <a:lstStyle/>
          <a:p>
            <a:pPr algn="ctr"/>
            <a:r>
              <a:rPr lang="en-US" b="1" dirty="0"/>
              <a:t>continues</a:t>
            </a:r>
          </a:p>
        </p:txBody>
      </p:sp>
      <p:sp>
        <p:nvSpPr>
          <p:cNvPr id="26" name="Left Bracket 25">
            <a:extLst>
              <a:ext uri="{FF2B5EF4-FFF2-40B4-BE49-F238E27FC236}">
                <a16:creationId xmlns:a16="http://schemas.microsoft.com/office/drawing/2014/main" id="{EF3A557F-3773-A543-906C-DFC2F29F047D}"/>
              </a:ext>
            </a:extLst>
          </p:cNvPr>
          <p:cNvSpPr/>
          <p:nvPr/>
        </p:nvSpPr>
        <p:spPr>
          <a:xfrm rot="16200000">
            <a:off x="1540771" y="1633366"/>
            <a:ext cx="307684" cy="2236078"/>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ectangle 27">
            <a:extLst>
              <a:ext uri="{FF2B5EF4-FFF2-40B4-BE49-F238E27FC236}">
                <a16:creationId xmlns:a16="http://schemas.microsoft.com/office/drawing/2014/main" id="{9F7B76A7-2988-0246-B766-20621831FF40}"/>
              </a:ext>
            </a:extLst>
          </p:cNvPr>
          <p:cNvSpPr/>
          <p:nvPr/>
        </p:nvSpPr>
        <p:spPr>
          <a:xfrm>
            <a:off x="922655" y="2578368"/>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pic>
        <p:nvPicPr>
          <p:cNvPr id="23" name="Picture 22">
            <a:extLst>
              <a:ext uri="{FF2B5EF4-FFF2-40B4-BE49-F238E27FC236}">
                <a16:creationId xmlns:a16="http://schemas.microsoft.com/office/drawing/2014/main" id="{F2CD8382-94A5-CD4A-9224-FB4052C2A46B}"/>
              </a:ext>
            </a:extLst>
          </p:cNvPr>
          <p:cNvPicPr>
            <a:picLocks noChangeAspect="1"/>
          </p:cNvPicPr>
          <p:nvPr/>
        </p:nvPicPr>
        <p:blipFill>
          <a:blip r:embed="rId3"/>
          <a:stretch>
            <a:fillRect/>
          </a:stretch>
        </p:blipFill>
        <p:spPr>
          <a:xfrm>
            <a:off x="2131874" y="3939137"/>
            <a:ext cx="4718205" cy="2359103"/>
          </a:xfrm>
          <a:prstGeom prst="rect">
            <a:avLst/>
          </a:prstGeom>
        </p:spPr>
      </p:pic>
    </p:spTree>
    <p:extLst>
      <p:ext uri="{BB962C8B-B14F-4D97-AF65-F5344CB8AC3E}">
        <p14:creationId xmlns:p14="http://schemas.microsoft.com/office/powerpoint/2010/main" val="2899733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pic>
        <p:nvPicPr>
          <p:cNvPr id="9" name="Picture 8">
            <a:extLst>
              <a:ext uri="{FF2B5EF4-FFF2-40B4-BE49-F238E27FC236}">
                <a16:creationId xmlns:a16="http://schemas.microsoft.com/office/drawing/2014/main" id="{E0D89FCA-08A5-304F-8BF8-7C2B0F0225B9}"/>
              </a:ext>
            </a:extLst>
          </p:cNvPr>
          <p:cNvPicPr>
            <a:picLocks noChangeAspect="1"/>
          </p:cNvPicPr>
          <p:nvPr/>
        </p:nvPicPr>
        <p:blipFill>
          <a:blip r:embed="rId3"/>
          <a:stretch>
            <a:fillRect/>
          </a:stretch>
        </p:blipFill>
        <p:spPr>
          <a:xfrm>
            <a:off x="609600" y="1342292"/>
            <a:ext cx="7596553" cy="5064368"/>
          </a:xfrm>
          <a:prstGeom prst="rect">
            <a:avLst/>
          </a:prstGeom>
        </p:spPr>
      </p:pic>
      <p:sp>
        <p:nvSpPr>
          <p:cNvPr id="2" name="TextBox 1">
            <a:extLst>
              <a:ext uri="{FF2B5EF4-FFF2-40B4-BE49-F238E27FC236}">
                <a16:creationId xmlns:a16="http://schemas.microsoft.com/office/drawing/2014/main" id="{80A176B1-91D1-5140-B30A-C9A96E522F66}"/>
              </a:ext>
            </a:extLst>
          </p:cNvPr>
          <p:cNvSpPr txBox="1"/>
          <p:nvPr/>
        </p:nvSpPr>
        <p:spPr>
          <a:xfrm>
            <a:off x="4629154" y="6406660"/>
            <a:ext cx="4414838" cy="369332"/>
          </a:xfrm>
          <a:prstGeom prst="rect">
            <a:avLst/>
          </a:prstGeom>
          <a:noFill/>
        </p:spPr>
        <p:txBody>
          <a:bodyPr wrap="square" rtlCol="0">
            <a:spAutoFit/>
          </a:bodyPr>
          <a:lstStyle/>
          <a:p>
            <a:r>
              <a:rPr lang="en-US" dirty="0" err="1"/>
              <a:t>Borkenau</a:t>
            </a:r>
            <a:r>
              <a:rPr lang="en-US" dirty="0"/>
              <a:t> &amp; </a:t>
            </a:r>
            <a:r>
              <a:rPr lang="en-US" dirty="0" err="1"/>
              <a:t>Ostendorf</a:t>
            </a:r>
            <a:r>
              <a:rPr lang="en-US" dirty="0"/>
              <a:t>, 1998;Molenaar, 2004</a:t>
            </a:r>
          </a:p>
        </p:txBody>
      </p:sp>
    </p:spTree>
    <p:extLst>
      <p:ext uri="{BB962C8B-B14F-4D97-AF65-F5344CB8AC3E}">
        <p14:creationId xmlns:p14="http://schemas.microsoft.com/office/powerpoint/2010/main" val="2404259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pic>
        <p:nvPicPr>
          <p:cNvPr id="3" name="Picture 2">
            <a:extLst>
              <a:ext uri="{FF2B5EF4-FFF2-40B4-BE49-F238E27FC236}">
                <a16:creationId xmlns:a16="http://schemas.microsoft.com/office/drawing/2014/main" id="{71FE55CA-39B8-9341-9EA5-A51B4EB421FF}"/>
              </a:ext>
            </a:extLst>
          </p:cNvPr>
          <p:cNvPicPr>
            <a:picLocks noChangeAspect="1"/>
          </p:cNvPicPr>
          <p:nvPr/>
        </p:nvPicPr>
        <p:blipFill>
          <a:blip r:embed="rId3"/>
          <a:stretch>
            <a:fillRect/>
          </a:stretch>
        </p:blipFill>
        <p:spPr>
          <a:xfrm>
            <a:off x="0" y="1040410"/>
            <a:ext cx="9143999" cy="5818908"/>
          </a:xfrm>
          <a:prstGeom prst="rect">
            <a:avLst/>
          </a:prstGeom>
        </p:spPr>
      </p:pic>
      <p:sp>
        <p:nvSpPr>
          <p:cNvPr id="8" name="Rectangle 7">
            <a:extLst>
              <a:ext uri="{FF2B5EF4-FFF2-40B4-BE49-F238E27FC236}">
                <a16:creationId xmlns:a16="http://schemas.microsoft.com/office/drawing/2014/main" id="{C67D653B-05B7-E145-A7B8-3626EF447241}"/>
              </a:ext>
            </a:extLst>
          </p:cNvPr>
          <p:cNvSpPr/>
          <p:nvPr/>
        </p:nvSpPr>
        <p:spPr>
          <a:xfrm>
            <a:off x="4870938" y="1354239"/>
            <a:ext cx="4273061" cy="1226916"/>
          </a:xfrm>
          <a:prstGeom prst="rect">
            <a:avLst/>
          </a:prstGeom>
          <a:solidFill>
            <a:srgbClr val="00FF3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5436F4-863D-1D42-B435-2DB11B189E23}"/>
              </a:ext>
            </a:extLst>
          </p:cNvPr>
          <p:cNvSpPr/>
          <p:nvPr/>
        </p:nvSpPr>
        <p:spPr>
          <a:xfrm>
            <a:off x="571500" y="1334191"/>
            <a:ext cx="4186238" cy="1286719"/>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1693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a:blip r:embed="rId3"/>
          <a:stretch>
            <a:fillRect/>
          </a:stretch>
        </p:blipFill>
        <p:spPr>
          <a:xfrm>
            <a:off x="101875" y="1144861"/>
            <a:ext cx="5713139" cy="5713139"/>
          </a:xfrm>
          <a:prstGeom prst="rect">
            <a:avLst/>
          </a:prstGeom>
        </p:spPr>
      </p:pic>
    </p:spTree>
    <p:extLst>
      <p:ext uri="{BB962C8B-B14F-4D97-AF65-F5344CB8AC3E}">
        <p14:creationId xmlns:p14="http://schemas.microsoft.com/office/powerpoint/2010/main" val="1197808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a:blip r:embed="rId3"/>
          <a:stretch>
            <a:fillRect/>
          </a:stretch>
        </p:blipFill>
        <p:spPr>
          <a:xfrm>
            <a:off x="101875" y="1144861"/>
            <a:ext cx="5713139" cy="5713139"/>
          </a:xfrm>
          <a:prstGeom prst="rect">
            <a:avLst/>
          </a:prstGeom>
        </p:spPr>
      </p:pic>
      <p:sp>
        <p:nvSpPr>
          <p:cNvPr id="10" name="Rectangle 9">
            <a:extLst>
              <a:ext uri="{FF2B5EF4-FFF2-40B4-BE49-F238E27FC236}">
                <a16:creationId xmlns:a16="http://schemas.microsoft.com/office/drawing/2014/main" id="{743C0CF9-46E6-394E-B961-5AA0BC18B7D8}"/>
              </a:ext>
            </a:extLst>
          </p:cNvPr>
          <p:cNvSpPr/>
          <p:nvPr/>
        </p:nvSpPr>
        <p:spPr>
          <a:xfrm>
            <a:off x="6543675" y="1535053"/>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Tree>
    <p:extLst>
      <p:ext uri="{BB962C8B-B14F-4D97-AF65-F5344CB8AC3E}">
        <p14:creationId xmlns:p14="http://schemas.microsoft.com/office/powerpoint/2010/main" val="1029555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a:blip r:embed="rId3"/>
          <a:stretch>
            <a:fillRect/>
          </a:stretch>
        </p:blipFill>
        <p:spPr>
          <a:xfrm>
            <a:off x="101875" y="1144861"/>
            <a:ext cx="5713139" cy="5713139"/>
          </a:xfrm>
          <a:prstGeom prst="rect">
            <a:avLst/>
          </a:prstGeom>
        </p:spPr>
      </p:pic>
      <p:sp>
        <p:nvSpPr>
          <p:cNvPr id="19" name="Rectangle 18">
            <a:extLst>
              <a:ext uri="{FF2B5EF4-FFF2-40B4-BE49-F238E27FC236}">
                <a16:creationId xmlns:a16="http://schemas.microsoft.com/office/drawing/2014/main" id="{84821582-4B8F-9D45-BFD3-ABE6980F1711}"/>
              </a:ext>
            </a:extLst>
          </p:cNvPr>
          <p:cNvSpPr/>
          <p:nvPr/>
        </p:nvSpPr>
        <p:spPr>
          <a:xfrm>
            <a:off x="6543675" y="1535053"/>
            <a:ext cx="2114550" cy="8143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
        <p:nvSpPr>
          <p:cNvPr id="20" name="Rectangle 19">
            <a:extLst>
              <a:ext uri="{FF2B5EF4-FFF2-40B4-BE49-F238E27FC236}">
                <a16:creationId xmlns:a16="http://schemas.microsoft.com/office/drawing/2014/main" id="{6549ADB8-F079-F943-86B9-B4287B051691}"/>
              </a:ext>
            </a:extLst>
          </p:cNvPr>
          <p:cNvSpPr/>
          <p:nvPr/>
        </p:nvSpPr>
        <p:spPr>
          <a:xfrm>
            <a:off x="6543675" y="2623673"/>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Density</a:t>
            </a:r>
          </a:p>
        </p:txBody>
      </p:sp>
    </p:spTree>
    <p:extLst>
      <p:ext uri="{BB962C8B-B14F-4D97-AF65-F5344CB8AC3E}">
        <p14:creationId xmlns:p14="http://schemas.microsoft.com/office/powerpoint/2010/main" val="1709875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182C-1937-D14E-A92F-E40DEC63C0F9}"/>
              </a:ext>
            </a:extLst>
          </p:cNvPr>
          <p:cNvSpPr>
            <a:spLocks noGrp="1"/>
          </p:cNvSpPr>
          <p:nvPr>
            <p:ph type="title"/>
          </p:nvPr>
        </p:nvSpPr>
        <p:spPr/>
        <p:txBody>
          <a:bodyPr/>
          <a:lstStyle/>
          <a:p>
            <a:pPr algn="ctr"/>
            <a:r>
              <a:rPr lang="en-US" b="1" dirty="0">
                <a:solidFill>
                  <a:srgbClr val="C00000"/>
                </a:solidFill>
              </a:rPr>
              <a:t>Idiographic Assessment:</a:t>
            </a:r>
            <a:br>
              <a:rPr lang="en-US" b="1" dirty="0">
                <a:solidFill>
                  <a:srgbClr val="C00000"/>
                </a:solidFill>
              </a:rPr>
            </a:br>
            <a:r>
              <a:rPr lang="en-US" sz="3200" b="1" dirty="0">
                <a:solidFill>
                  <a:srgbClr val="C00000"/>
                </a:solidFill>
              </a:rPr>
              <a:t>Graphical Autoregressive Models</a:t>
            </a:r>
            <a:endParaRPr lang="en-US" b="1" dirty="0">
              <a:solidFill>
                <a:srgbClr val="C00000"/>
              </a:solidFill>
            </a:endParaRPr>
          </a:p>
        </p:txBody>
      </p:sp>
      <p:pic>
        <p:nvPicPr>
          <p:cNvPr id="4" name="Picture 3">
            <a:extLst>
              <a:ext uri="{FF2B5EF4-FFF2-40B4-BE49-F238E27FC236}">
                <a16:creationId xmlns:a16="http://schemas.microsoft.com/office/drawing/2014/main" id="{1FDF14CC-CB16-DB45-BDFC-1554AB8D2637}"/>
              </a:ext>
            </a:extLst>
          </p:cNvPr>
          <p:cNvPicPr>
            <a:picLocks noChangeAspect="1"/>
          </p:cNvPicPr>
          <p:nvPr/>
        </p:nvPicPr>
        <p:blipFill>
          <a:blip r:embed="rId3"/>
          <a:stretch>
            <a:fillRect/>
          </a:stretch>
        </p:blipFill>
        <p:spPr>
          <a:xfrm>
            <a:off x="442912" y="1527940"/>
            <a:ext cx="5829300" cy="1600200"/>
          </a:xfrm>
          <a:prstGeom prst="rect">
            <a:avLst/>
          </a:prstGeom>
        </p:spPr>
      </p:pic>
      <p:sp>
        <p:nvSpPr>
          <p:cNvPr id="5" name="TextBox 4">
            <a:extLst>
              <a:ext uri="{FF2B5EF4-FFF2-40B4-BE49-F238E27FC236}">
                <a16:creationId xmlns:a16="http://schemas.microsoft.com/office/drawing/2014/main" id="{F0A4F413-3118-174B-AA61-20CFB83993DB}"/>
              </a:ext>
            </a:extLst>
          </p:cNvPr>
          <p:cNvSpPr txBox="1"/>
          <p:nvPr/>
        </p:nvSpPr>
        <p:spPr>
          <a:xfrm>
            <a:off x="6457950" y="1608772"/>
            <a:ext cx="4229100" cy="1477328"/>
          </a:xfrm>
          <a:prstGeom prst="rect">
            <a:avLst/>
          </a:prstGeom>
          <a:noFill/>
        </p:spPr>
        <p:txBody>
          <a:bodyPr wrap="square" rtlCol="0">
            <a:spAutoFit/>
          </a:bodyPr>
          <a:lstStyle/>
          <a:p>
            <a:r>
              <a:rPr lang="en-US" i="1" dirty="0"/>
              <a:t>k</a:t>
            </a:r>
            <a:r>
              <a:rPr lang="en-US" dirty="0"/>
              <a:t> = subjects</a:t>
            </a:r>
          </a:p>
          <a:p>
            <a:r>
              <a:rPr lang="en-US" i="1" dirty="0" err="1"/>
              <a:t>i</a:t>
            </a:r>
            <a:r>
              <a:rPr lang="en-US" dirty="0"/>
              <a:t> = item</a:t>
            </a:r>
          </a:p>
          <a:p>
            <a:r>
              <a:rPr lang="en-US" i="1" dirty="0"/>
              <a:t>j</a:t>
            </a:r>
            <a:r>
              <a:rPr lang="en-US" dirty="0"/>
              <a:t> = item</a:t>
            </a:r>
          </a:p>
          <a:p>
            <a:r>
              <a:rPr lang="en-US" i="1" dirty="0"/>
              <a:t>t</a:t>
            </a:r>
            <a:r>
              <a:rPr lang="en-US" dirty="0"/>
              <a:t> = assessment point </a:t>
            </a:r>
          </a:p>
          <a:p>
            <a:endParaRPr lang="en-US" dirty="0"/>
          </a:p>
        </p:txBody>
      </p:sp>
      <p:sp>
        <p:nvSpPr>
          <p:cNvPr id="3" name="TextBox 2">
            <a:extLst>
              <a:ext uri="{FF2B5EF4-FFF2-40B4-BE49-F238E27FC236}">
                <a16:creationId xmlns:a16="http://schemas.microsoft.com/office/drawing/2014/main" id="{08C6DBB4-1547-2C48-B78A-AD33448FDA90}"/>
              </a:ext>
            </a:extLst>
          </p:cNvPr>
          <p:cNvSpPr txBox="1"/>
          <p:nvPr/>
        </p:nvSpPr>
        <p:spPr>
          <a:xfrm>
            <a:off x="2241797" y="6421817"/>
            <a:ext cx="6782481" cy="369332"/>
          </a:xfrm>
          <a:prstGeom prst="rect">
            <a:avLst/>
          </a:prstGeom>
          <a:noFill/>
        </p:spPr>
        <p:txBody>
          <a:bodyPr wrap="square" rtlCol="0">
            <a:spAutoFit/>
          </a:bodyPr>
          <a:lstStyle/>
          <a:p>
            <a:pPr algn="r"/>
            <a:r>
              <a:rPr lang="en-US" dirty="0"/>
              <a:t>Wild et al., 2010; </a:t>
            </a:r>
            <a:r>
              <a:rPr lang="en-US" dirty="0" err="1"/>
              <a:t>Epskamp</a:t>
            </a:r>
            <a:r>
              <a:rPr lang="en-US" dirty="0"/>
              <a:t>, </a:t>
            </a:r>
            <a:r>
              <a:rPr lang="en-US" dirty="0" err="1"/>
              <a:t>Waldorp</a:t>
            </a:r>
            <a:r>
              <a:rPr lang="en-US" dirty="0"/>
              <a:t>, </a:t>
            </a:r>
            <a:r>
              <a:rPr lang="en-US" dirty="0" err="1"/>
              <a:t>Mõttus</a:t>
            </a:r>
            <a:r>
              <a:rPr lang="en-US" dirty="0"/>
              <a:t>, &amp; </a:t>
            </a:r>
            <a:r>
              <a:rPr lang="en-US" dirty="0" err="1"/>
              <a:t>Borsboom</a:t>
            </a:r>
            <a:r>
              <a:rPr lang="en-US" dirty="0"/>
              <a:t> (2018)</a:t>
            </a:r>
          </a:p>
        </p:txBody>
      </p:sp>
      <p:sp>
        <p:nvSpPr>
          <p:cNvPr id="9" name="TextBox 8">
            <a:extLst>
              <a:ext uri="{FF2B5EF4-FFF2-40B4-BE49-F238E27FC236}">
                <a16:creationId xmlns:a16="http://schemas.microsoft.com/office/drawing/2014/main" id="{AB76CD14-0A47-DD45-9A44-B5F37F21A7D4}"/>
              </a:ext>
            </a:extLst>
          </p:cNvPr>
          <p:cNvSpPr txBox="1"/>
          <p:nvPr/>
        </p:nvSpPr>
        <p:spPr>
          <a:xfrm>
            <a:off x="2374787" y="3788098"/>
            <a:ext cx="4394426" cy="2862322"/>
          </a:xfrm>
          <a:prstGeom prst="rect">
            <a:avLst/>
          </a:prstGeom>
          <a:noFill/>
        </p:spPr>
        <p:txBody>
          <a:bodyPr wrap="square" numCol="2" rtlCol="0">
            <a:spAutoFit/>
          </a:bodyPr>
          <a:lstStyle/>
          <a:p>
            <a:r>
              <a:rPr lang="en-US" b="1" dirty="0"/>
              <a:t>Rude</a:t>
            </a:r>
          </a:p>
          <a:p>
            <a:r>
              <a:rPr lang="en-US" b="1" dirty="0"/>
              <a:t>Quiet</a:t>
            </a:r>
          </a:p>
          <a:p>
            <a:r>
              <a:rPr lang="en-US" b="1" dirty="0"/>
              <a:t>Lazy</a:t>
            </a:r>
          </a:p>
          <a:p>
            <a:r>
              <a:rPr lang="en-US" b="1" dirty="0"/>
              <a:t>Relaxed</a:t>
            </a:r>
          </a:p>
          <a:p>
            <a:r>
              <a:rPr lang="en-US" b="1" dirty="0"/>
              <a:t>Depressed</a:t>
            </a:r>
          </a:p>
          <a:p>
            <a:r>
              <a:rPr lang="en-US" b="1" dirty="0"/>
              <a:t>Outgoing</a:t>
            </a:r>
          </a:p>
          <a:p>
            <a:r>
              <a:rPr lang="en-US" b="1" dirty="0"/>
              <a:t>Kind</a:t>
            </a:r>
          </a:p>
          <a:p>
            <a:r>
              <a:rPr lang="en-US" b="1" dirty="0"/>
              <a:t>Reliable</a:t>
            </a:r>
          </a:p>
          <a:p>
            <a:r>
              <a:rPr lang="en-US" b="1" dirty="0"/>
              <a:t>Worried</a:t>
            </a:r>
          </a:p>
          <a:p>
            <a:endParaRPr lang="en-US" b="1" dirty="0"/>
          </a:p>
          <a:p>
            <a:r>
              <a:rPr lang="en-US" b="1" dirty="0"/>
              <a:t>Academic Motivation</a:t>
            </a:r>
          </a:p>
          <a:p>
            <a:r>
              <a:rPr lang="en-US" b="1" dirty="0"/>
              <a:t>Around Others</a:t>
            </a:r>
          </a:p>
          <a:p>
            <a:r>
              <a:rPr lang="en-US" b="1" dirty="0"/>
              <a:t>Connected</a:t>
            </a:r>
          </a:p>
          <a:p>
            <a:r>
              <a:rPr lang="en-US" b="1" dirty="0"/>
              <a:t>Positive Emotion</a:t>
            </a:r>
          </a:p>
          <a:p>
            <a:r>
              <a:rPr lang="en-US" b="1" dirty="0"/>
              <a:t>Negative Emotion</a:t>
            </a:r>
          </a:p>
          <a:p>
            <a:r>
              <a:rPr lang="en-US" b="1" dirty="0"/>
              <a:t>Authenticity</a:t>
            </a:r>
          </a:p>
          <a:p>
            <a:r>
              <a:rPr lang="en-US" b="1" dirty="0"/>
              <a:t>Self-Esteem</a:t>
            </a:r>
          </a:p>
          <a:p>
            <a:r>
              <a:rPr lang="en-US" b="1" dirty="0"/>
              <a:t>Happiness</a:t>
            </a:r>
          </a:p>
          <a:p>
            <a:r>
              <a:rPr lang="en-US" b="1" dirty="0"/>
              <a:t>Loneliness</a:t>
            </a:r>
          </a:p>
        </p:txBody>
      </p:sp>
      <p:sp>
        <p:nvSpPr>
          <p:cNvPr id="10" name="Rectangle 9">
            <a:extLst>
              <a:ext uri="{FF2B5EF4-FFF2-40B4-BE49-F238E27FC236}">
                <a16:creationId xmlns:a16="http://schemas.microsoft.com/office/drawing/2014/main" id="{AB75B93F-E683-FE44-BFFE-3926B77BF748}"/>
              </a:ext>
            </a:extLst>
          </p:cNvPr>
          <p:cNvSpPr/>
          <p:nvPr/>
        </p:nvSpPr>
        <p:spPr>
          <a:xfrm>
            <a:off x="2241797" y="3356743"/>
            <a:ext cx="1877785" cy="382503"/>
          </a:xfrm>
          <a:prstGeom prst="rect">
            <a:avLst/>
          </a:prstGeom>
          <a:solidFill>
            <a:srgbClr val="043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1" name="Rectangle 10">
            <a:extLst>
              <a:ext uri="{FF2B5EF4-FFF2-40B4-BE49-F238E27FC236}">
                <a16:creationId xmlns:a16="http://schemas.microsoft.com/office/drawing/2014/main" id="{F957477C-9FFB-6B4E-8EB1-251776703B39}"/>
              </a:ext>
            </a:extLst>
          </p:cNvPr>
          <p:cNvSpPr/>
          <p:nvPr/>
        </p:nvSpPr>
        <p:spPr>
          <a:xfrm>
            <a:off x="4496160" y="3314703"/>
            <a:ext cx="2056380" cy="424543"/>
          </a:xfrm>
          <a:prstGeom prst="rect">
            <a:avLst/>
          </a:prstGeom>
          <a:solidFill>
            <a:srgbClr val="043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Cognitive Affective</a:t>
            </a:r>
          </a:p>
        </p:txBody>
      </p:sp>
    </p:spTree>
    <p:extLst>
      <p:ext uri="{BB962C8B-B14F-4D97-AF65-F5344CB8AC3E}">
        <p14:creationId xmlns:p14="http://schemas.microsoft.com/office/powerpoint/2010/main" val="711895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rotWithShape="1">
          <a:blip r:embed="rId3"/>
          <a:srcRect b="49247"/>
          <a:stretch/>
        </p:blipFill>
        <p:spPr>
          <a:xfrm>
            <a:off x="101875" y="1144862"/>
            <a:ext cx="5713139" cy="2899590"/>
          </a:xfrm>
          <a:prstGeom prst="rect">
            <a:avLst/>
          </a:prstGeom>
        </p:spPr>
      </p:pic>
      <p:sp>
        <p:nvSpPr>
          <p:cNvPr id="9" name="Rectangle 8">
            <a:extLst>
              <a:ext uri="{FF2B5EF4-FFF2-40B4-BE49-F238E27FC236}">
                <a16:creationId xmlns:a16="http://schemas.microsoft.com/office/drawing/2014/main" id="{17095ABF-1B1D-7046-B3A6-D03786B3D943}"/>
              </a:ext>
            </a:extLst>
          </p:cNvPr>
          <p:cNvSpPr/>
          <p:nvPr/>
        </p:nvSpPr>
        <p:spPr>
          <a:xfrm>
            <a:off x="6543675" y="1535053"/>
            <a:ext cx="2114550" cy="8143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
        <p:nvSpPr>
          <p:cNvPr id="13" name="Rectangle 12">
            <a:extLst>
              <a:ext uri="{FF2B5EF4-FFF2-40B4-BE49-F238E27FC236}">
                <a16:creationId xmlns:a16="http://schemas.microsoft.com/office/drawing/2014/main" id="{C8BF5D25-4B11-DB48-92E9-9DF44A4AC467}"/>
              </a:ext>
            </a:extLst>
          </p:cNvPr>
          <p:cNvSpPr/>
          <p:nvPr/>
        </p:nvSpPr>
        <p:spPr>
          <a:xfrm>
            <a:off x="6543675" y="2623673"/>
            <a:ext cx="2114550" cy="8143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Density</a:t>
            </a:r>
          </a:p>
        </p:txBody>
      </p:sp>
      <p:sp>
        <p:nvSpPr>
          <p:cNvPr id="14" name="Rectangle 13">
            <a:extLst>
              <a:ext uri="{FF2B5EF4-FFF2-40B4-BE49-F238E27FC236}">
                <a16:creationId xmlns:a16="http://schemas.microsoft.com/office/drawing/2014/main" id="{2B0C7203-411A-F941-BBB3-4980583B540F}"/>
              </a:ext>
            </a:extLst>
          </p:cNvPr>
          <p:cNvSpPr/>
          <p:nvPr/>
        </p:nvSpPr>
        <p:spPr>
          <a:xfrm>
            <a:off x="6543675" y="3683718"/>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Clustering</a:t>
            </a:r>
          </a:p>
        </p:txBody>
      </p:sp>
      <p:sp>
        <p:nvSpPr>
          <p:cNvPr id="15" name="Rectangle 14">
            <a:extLst>
              <a:ext uri="{FF2B5EF4-FFF2-40B4-BE49-F238E27FC236}">
                <a16:creationId xmlns:a16="http://schemas.microsoft.com/office/drawing/2014/main" id="{B34D335A-16CF-F04C-B876-87F2EFDBAF69}"/>
              </a:ext>
            </a:extLst>
          </p:cNvPr>
          <p:cNvSpPr/>
          <p:nvPr/>
        </p:nvSpPr>
        <p:spPr>
          <a:xfrm>
            <a:off x="6543675" y="4383235"/>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Communities</a:t>
            </a:r>
          </a:p>
        </p:txBody>
      </p:sp>
      <p:sp>
        <p:nvSpPr>
          <p:cNvPr id="10" name="Rectangle 9">
            <a:extLst>
              <a:ext uri="{FF2B5EF4-FFF2-40B4-BE49-F238E27FC236}">
                <a16:creationId xmlns:a16="http://schemas.microsoft.com/office/drawing/2014/main" id="{B960EF52-57A6-1442-B154-B176A6B80F13}"/>
              </a:ext>
            </a:extLst>
          </p:cNvPr>
          <p:cNvSpPr/>
          <p:nvPr/>
        </p:nvSpPr>
        <p:spPr>
          <a:xfrm>
            <a:off x="6543675" y="5082752"/>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Innovation</a:t>
            </a:r>
          </a:p>
        </p:txBody>
      </p:sp>
      <p:sp>
        <p:nvSpPr>
          <p:cNvPr id="11" name="Rectangle 10">
            <a:extLst>
              <a:ext uri="{FF2B5EF4-FFF2-40B4-BE49-F238E27FC236}">
                <a16:creationId xmlns:a16="http://schemas.microsoft.com/office/drawing/2014/main" id="{D417B07C-583E-8D4F-AAA9-F5054763C0E1}"/>
              </a:ext>
            </a:extLst>
          </p:cNvPr>
          <p:cNvSpPr/>
          <p:nvPr/>
        </p:nvSpPr>
        <p:spPr>
          <a:xfrm>
            <a:off x="6543675" y="5782269"/>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Variability</a:t>
            </a:r>
          </a:p>
        </p:txBody>
      </p:sp>
      <p:pic>
        <p:nvPicPr>
          <p:cNvPr id="12" name="Picture 11">
            <a:extLst>
              <a:ext uri="{FF2B5EF4-FFF2-40B4-BE49-F238E27FC236}">
                <a16:creationId xmlns:a16="http://schemas.microsoft.com/office/drawing/2014/main" id="{3B29506A-25FF-5041-AE6D-3CDD3EE2509C}"/>
              </a:ext>
            </a:extLst>
          </p:cNvPr>
          <p:cNvPicPr>
            <a:picLocks noChangeAspect="1"/>
          </p:cNvPicPr>
          <p:nvPr/>
        </p:nvPicPr>
        <p:blipFill>
          <a:blip r:embed="rId4"/>
          <a:stretch>
            <a:fillRect/>
          </a:stretch>
        </p:blipFill>
        <p:spPr>
          <a:xfrm>
            <a:off x="1314865" y="4044451"/>
            <a:ext cx="3694458" cy="2609052"/>
          </a:xfrm>
          <a:prstGeom prst="rect">
            <a:avLst/>
          </a:prstGeom>
        </p:spPr>
      </p:pic>
    </p:spTree>
    <p:extLst>
      <p:ext uri="{BB962C8B-B14F-4D97-AF65-F5344CB8AC3E}">
        <p14:creationId xmlns:p14="http://schemas.microsoft.com/office/powerpoint/2010/main" val="11742176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E413EC-3346-1E4F-B01C-501485C0DF7A}"/>
              </a:ext>
            </a:extLst>
          </p:cNvPr>
          <p:cNvSpPr/>
          <p:nvPr/>
        </p:nvSpPr>
        <p:spPr>
          <a:xfrm>
            <a:off x="4792952" y="1118472"/>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
        <p:nvSpPr>
          <p:cNvPr id="5" name="Rectangle 4">
            <a:extLst>
              <a:ext uri="{FF2B5EF4-FFF2-40B4-BE49-F238E27FC236}">
                <a16:creationId xmlns:a16="http://schemas.microsoft.com/office/drawing/2014/main" id="{E10BD78B-CC6B-3546-B493-5B5C8D4B69CC}"/>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6" name="Rectangle 5">
            <a:extLst>
              <a:ext uri="{FF2B5EF4-FFF2-40B4-BE49-F238E27FC236}">
                <a16:creationId xmlns:a16="http://schemas.microsoft.com/office/drawing/2014/main" id="{45BEDB43-ACA4-994C-9BC3-F0B116CB463E}"/>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
        <p:nvSpPr>
          <p:cNvPr id="7" name="Rectangle 6">
            <a:extLst>
              <a:ext uri="{FF2B5EF4-FFF2-40B4-BE49-F238E27FC236}">
                <a16:creationId xmlns:a16="http://schemas.microsoft.com/office/drawing/2014/main" id="{19CDE16C-C631-DE4B-884C-967B3E3C56B6}"/>
              </a:ext>
            </a:extLst>
          </p:cNvPr>
          <p:cNvSpPr/>
          <p:nvPr/>
        </p:nvSpPr>
        <p:spPr>
          <a:xfrm>
            <a:off x="391886" y="1118472"/>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8" name="Rectangle 7">
            <a:extLst>
              <a:ext uri="{FF2B5EF4-FFF2-40B4-BE49-F238E27FC236}">
                <a16:creationId xmlns:a16="http://schemas.microsoft.com/office/drawing/2014/main" id="{6E0046E0-AF3E-F946-B6DE-0BB2E8E38C32}"/>
              </a:ext>
            </a:extLst>
          </p:cNvPr>
          <p:cNvSpPr/>
          <p:nvPr/>
        </p:nvSpPr>
        <p:spPr>
          <a:xfrm>
            <a:off x="391886" y="3079675"/>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sp>
        <p:nvSpPr>
          <p:cNvPr id="9" name="Rectangle 8">
            <a:extLst>
              <a:ext uri="{FF2B5EF4-FFF2-40B4-BE49-F238E27FC236}">
                <a16:creationId xmlns:a16="http://schemas.microsoft.com/office/drawing/2014/main" id="{B1076B54-D1C3-A241-B73D-ED0A01B10D93}"/>
              </a:ext>
            </a:extLst>
          </p:cNvPr>
          <p:cNvSpPr/>
          <p:nvPr/>
        </p:nvSpPr>
        <p:spPr>
          <a:xfrm>
            <a:off x="391886" y="5040878"/>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ext uri="{D42A27DB-BD31-4B8C-83A1-F6EECF244321}">
                <p14:modId xmlns:p14="http://schemas.microsoft.com/office/powerpoint/2010/main" val="1532818931"/>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spTree>
    <p:extLst>
      <p:ext uri="{BB962C8B-B14F-4D97-AF65-F5344CB8AC3E}">
        <p14:creationId xmlns:p14="http://schemas.microsoft.com/office/powerpoint/2010/main" val="32649086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3"/>
          <a:stretch>
            <a:fillRect/>
          </a:stretch>
        </p:blipFill>
        <p:spPr>
          <a:xfrm>
            <a:off x="370563" y="1225004"/>
            <a:ext cx="3168091" cy="1584046"/>
          </a:xfrm>
          <a:prstGeom prst="rect">
            <a:avLst/>
          </a:prstGeom>
        </p:spPr>
      </p:pic>
      <p:sp>
        <p:nvSpPr>
          <p:cNvPr id="28" name="Rectangle 27">
            <a:extLst>
              <a:ext uri="{FF2B5EF4-FFF2-40B4-BE49-F238E27FC236}">
                <a16:creationId xmlns:a16="http://schemas.microsoft.com/office/drawing/2014/main" id="{FBBEF088-8F82-7F48-964A-CA4C6B9060BB}"/>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9" name="Rectangle 28">
            <a:extLst>
              <a:ext uri="{FF2B5EF4-FFF2-40B4-BE49-F238E27FC236}">
                <a16:creationId xmlns:a16="http://schemas.microsoft.com/office/drawing/2014/main" id="{03CE34F3-BABF-6D47-A064-C6CF8F596C83}"/>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
        <p:nvSpPr>
          <p:cNvPr id="10" name="Rectangle 9">
            <a:extLst>
              <a:ext uri="{FF2B5EF4-FFF2-40B4-BE49-F238E27FC236}">
                <a16:creationId xmlns:a16="http://schemas.microsoft.com/office/drawing/2014/main" id="{070346E9-7BFA-7B4B-80AF-E662B2D6BD86}"/>
              </a:ext>
            </a:extLst>
          </p:cNvPr>
          <p:cNvSpPr/>
          <p:nvPr/>
        </p:nvSpPr>
        <p:spPr>
          <a:xfrm>
            <a:off x="391886" y="5040878"/>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13" name="Rectangle 12">
            <a:extLst>
              <a:ext uri="{FF2B5EF4-FFF2-40B4-BE49-F238E27FC236}">
                <a16:creationId xmlns:a16="http://schemas.microsoft.com/office/drawing/2014/main" id="{BC3D0319-F4D3-C24B-91AE-7C1EF1EDE8FD}"/>
              </a:ext>
            </a:extLst>
          </p:cNvPr>
          <p:cNvSpPr/>
          <p:nvPr/>
        </p:nvSpPr>
        <p:spPr>
          <a:xfrm>
            <a:off x="391886" y="3079675"/>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sp>
        <p:nvSpPr>
          <p:cNvPr id="14" name="Rectangle 13">
            <a:extLst>
              <a:ext uri="{FF2B5EF4-FFF2-40B4-BE49-F238E27FC236}">
                <a16:creationId xmlns:a16="http://schemas.microsoft.com/office/drawing/2014/main" id="{57A1FD71-746F-E94F-8621-1168F042625E}"/>
              </a:ext>
            </a:extLst>
          </p:cNvPr>
          <p:cNvSpPr/>
          <p:nvPr/>
        </p:nvSpPr>
        <p:spPr>
          <a:xfrm>
            <a:off x="4792952" y="1118472"/>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Tree>
    <p:extLst>
      <p:ext uri="{BB962C8B-B14F-4D97-AF65-F5344CB8AC3E}">
        <p14:creationId xmlns:p14="http://schemas.microsoft.com/office/powerpoint/2010/main" val="3724889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3"/>
          <a:stretch>
            <a:fillRect/>
          </a:stretch>
        </p:blipFill>
        <p:spPr>
          <a:xfrm>
            <a:off x="370563" y="1225004"/>
            <a:ext cx="3168091" cy="1584046"/>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4"/>
          <a:stretch>
            <a:fillRect/>
          </a:stretch>
        </p:blipFill>
        <p:spPr>
          <a:xfrm>
            <a:off x="437470" y="3029555"/>
            <a:ext cx="3554123" cy="1560200"/>
          </a:xfrm>
          <a:prstGeom prst="rect">
            <a:avLst/>
          </a:prstGeom>
        </p:spPr>
      </p:pic>
      <p:sp>
        <p:nvSpPr>
          <p:cNvPr id="28" name="Rectangle 27">
            <a:extLst>
              <a:ext uri="{FF2B5EF4-FFF2-40B4-BE49-F238E27FC236}">
                <a16:creationId xmlns:a16="http://schemas.microsoft.com/office/drawing/2014/main" id="{FBBEF088-8F82-7F48-964A-CA4C6B9060BB}"/>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9" name="Rectangle 28">
            <a:extLst>
              <a:ext uri="{FF2B5EF4-FFF2-40B4-BE49-F238E27FC236}">
                <a16:creationId xmlns:a16="http://schemas.microsoft.com/office/drawing/2014/main" id="{03CE34F3-BABF-6D47-A064-C6CF8F596C83}"/>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
        <p:nvSpPr>
          <p:cNvPr id="10" name="Rectangle 9">
            <a:extLst>
              <a:ext uri="{FF2B5EF4-FFF2-40B4-BE49-F238E27FC236}">
                <a16:creationId xmlns:a16="http://schemas.microsoft.com/office/drawing/2014/main" id="{070346E9-7BFA-7B4B-80AF-E662B2D6BD86}"/>
              </a:ext>
            </a:extLst>
          </p:cNvPr>
          <p:cNvSpPr/>
          <p:nvPr/>
        </p:nvSpPr>
        <p:spPr>
          <a:xfrm>
            <a:off x="391886" y="5040878"/>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13" name="Rectangle 12">
            <a:extLst>
              <a:ext uri="{FF2B5EF4-FFF2-40B4-BE49-F238E27FC236}">
                <a16:creationId xmlns:a16="http://schemas.microsoft.com/office/drawing/2014/main" id="{0ADF31F8-6E1B-4B41-9D07-8CB1AA10406A}"/>
              </a:ext>
            </a:extLst>
          </p:cNvPr>
          <p:cNvSpPr/>
          <p:nvPr/>
        </p:nvSpPr>
        <p:spPr>
          <a:xfrm>
            <a:off x="4792952" y="1118472"/>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Tree>
    <p:extLst>
      <p:ext uri="{BB962C8B-B14F-4D97-AF65-F5344CB8AC3E}">
        <p14:creationId xmlns:p14="http://schemas.microsoft.com/office/powerpoint/2010/main" val="22968270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3"/>
          <a:stretch>
            <a:fillRect/>
          </a:stretch>
        </p:blipFill>
        <p:spPr>
          <a:xfrm>
            <a:off x="370563" y="1225004"/>
            <a:ext cx="3168091" cy="1584046"/>
          </a:xfrm>
          <a:prstGeom prst="rect">
            <a:avLst/>
          </a:prstGeom>
        </p:spPr>
      </p:pic>
      <p:pic>
        <p:nvPicPr>
          <p:cNvPr id="19" name="Picture 18">
            <a:extLst>
              <a:ext uri="{FF2B5EF4-FFF2-40B4-BE49-F238E27FC236}">
                <a16:creationId xmlns:a16="http://schemas.microsoft.com/office/drawing/2014/main" id="{94D240DD-2D04-6C4E-AAFB-DA8864560DDF}"/>
              </a:ext>
            </a:extLst>
          </p:cNvPr>
          <p:cNvPicPr>
            <a:picLocks noChangeAspect="1"/>
          </p:cNvPicPr>
          <p:nvPr/>
        </p:nvPicPr>
        <p:blipFill>
          <a:blip r:embed="rId4"/>
          <a:stretch>
            <a:fillRect/>
          </a:stretch>
        </p:blipFill>
        <p:spPr>
          <a:xfrm>
            <a:off x="437470" y="4883288"/>
            <a:ext cx="3361379" cy="1680690"/>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5"/>
          <a:stretch>
            <a:fillRect/>
          </a:stretch>
        </p:blipFill>
        <p:spPr>
          <a:xfrm>
            <a:off x="437470" y="3029555"/>
            <a:ext cx="3554123" cy="1560200"/>
          </a:xfrm>
          <a:prstGeom prst="rect">
            <a:avLst/>
          </a:prstGeom>
        </p:spPr>
      </p:pic>
      <p:sp>
        <p:nvSpPr>
          <p:cNvPr id="28" name="Rectangle 27">
            <a:extLst>
              <a:ext uri="{FF2B5EF4-FFF2-40B4-BE49-F238E27FC236}">
                <a16:creationId xmlns:a16="http://schemas.microsoft.com/office/drawing/2014/main" id="{FBBEF088-8F82-7F48-964A-CA4C6B9060BB}"/>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9" name="Rectangle 28">
            <a:extLst>
              <a:ext uri="{FF2B5EF4-FFF2-40B4-BE49-F238E27FC236}">
                <a16:creationId xmlns:a16="http://schemas.microsoft.com/office/drawing/2014/main" id="{03CE34F3-BABF-6D47-A064-C6CF8F596C83}"/>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
        <p:nvSpPr>
          <p:cNvPr id="31" name="Rectangle 30">
            <a:extLst>
              <a:ext uri="{FF2B5EF4-FFF2-40B4-BE49-F238E27FC236}">
                <a16:creationId xmlns:a16="http://schemas.microsoft.com/office/drawing/2014/main" id="{187BB181-D230-7248-99BF-E5E780DC01A1}"/>
              </a:ext>
            </a:extLst>
          </p:cNvPr>
          <p:cNvSpPr/>
          <p:nvPr/>
        </p:nvSpPr>
        <p:spPr>
          <a:xfrm>
            <a:off x="4792952" y="1118472"/>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Time Interval Problem</a:t>
            </a:r>
          </a:p>
        </p:txBody>
      </p:sp>
    </p:spTree>
    <p:extLst>
      <p:ext uri="{BB962C8B-B14F-4D97-AF65-F5344CB8AC3E}">
        <p14:creationId xmlns:p14="http://schemas.microsoft.com/office/powerpoint/2010/main" val="41308544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0" name="Picture 9">
            <a:extLst>
              <a:ext uri="{FF2B5EF4-FFF2-40B4-BE49-F238E27FC236}">
                <a16:creationId xmlns:a16="http://schemas.microsoft.com/office/drawing/2014/main" id="{F6D68A21-6547-C345-ACF0-0F9249F7FFB3}"/>
              </a:ext>
            </a:extLst>
          </p:cNvPr>
          <p:cNvPicPr>
            <a:picLocks noChangeAspect="1"/>
          </p:cNvPicPr>
          <p:nvPr/>
        </p:nvPicPr>
        <p:blipFill>
          <a:blip r:embed="rId3"/>
          <a:stretch>
            <a:fillRect/>
          </a:stretch>
        </p:blipFill>
        <p:spPr>
          <a:xfrm>
            <a:off x="4566196" y="1291068"/>
            <a:ext cx="4351048" cy="1087762"/>
          </a:xfrm>
          <a:prstGeom prst="rect">
            <a:avLst/>
          </a:prstGeom>
        </p:spPr>
      </p:pic>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4"/>
          <a:stretch>
            <a:fillRect/>
          </a:stretch>
        </p:blipFill>
        <p:spPr>
          <a:xfrm>
            <a:off x="370563" y="1225004"/>
            <a:ext cx="3168091" cy="1584046"/>
          </a:xfrm>
          <a:prstGeom prst="rect">
            <a:avLst/>
          </a:prstGeom>
        </p:spPr>
      </p:pic>
      <p:pic>
        <p:nvPicPr>
          <p:cNvPr id="19" name="Picture 18">
            <a:extLst>
              <a:ext uri="{FF2B5EF4-FFF2-40B4-BE49-F238E27FC236}">
                <a16:creationId xmlns:a16="http://schemas.microsoft.com/office/drawing/2014/main" id="{94D240DD-2D04-6C4E-AAFB-DA8864560DDF}"/>
              </a:ext>
            </a:extLst>
          </p:cNvPr>
          <p:cNvPicPr>
            <a:picLocks noChangeAspect="1"/>
          </p:cNvPicPr>
          <p:nvPr/>
        </p:nvPicPr>
        <p:blipFill>
          <a:blip r:embed="rId5"/>
          <a:stretch>
            <a:fillRect/>
          </a:stretch>
        </p:blipFill>
        <p:spPr>
          <a:xfrm>
            <a:off x="437470" y="4883288"/>
            <a:ext cx="3361379" cy="1680690"/>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6"/>
          <a:stretch>
            <a:fillRect/>
          </a:stretch>
        </p:blipFill>
        <p:spPr>
          <a:xfrm>
            <a:off x="437470" y="3029555"/>
            <a:ext cx="3554123" cy="1560200"/>
          </a:xfrm>
          <a:prstGeom prst="rect">
            <a:avLst/>
          </a:prstGeom>
        </p:spPr>
      </p:pic>
      <p:sp>
        <p:nvSpPr>
          <p:cNvPr id="28" name="Rectangle 27">
            <a:extLst>
              <a:ext uri="{FF2B5EF4-FFF2-40B4-BE49-F238E27FC236}">
                <a16:creationId xmlns:a16="http://schemas.microsoft.com/office/drawing/2014/main" id="{FBBEF088-8F82-7F48-964A-CA4C6B9060BB}"/>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9" name="Rectangle 28">
            <a:extLst>
              <a:ext uri="{FF2B5EF4-FFF2-40B4-BE49-F238E27FC236}">
                <a16:creationId xmlns:a16="http://schemas.microsoft.com/office/drawing/2014/main" id="{03CE34F3-BABF-6D47-A064-C6CF8F596C83}"/>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Tree>
    <p:extLst>
      <p:ext uri="{BB962C8B-B14F-4D97-AF65-F5344CB8AC3E}">
        <p14:creationId xmlns:p14="http://schemas.microsoft.com/office/powerpoint/2010/main" val="28706848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0" name="Picture 9">
            <a:extLst>
              <a:ext uri="{FF2B5EF4-FFF2-40B4-BE49-F238E27FC236}">
                <a16:creationId xmlns:a16="http://schemas.microsoft.com/office/drawing/2014/main" id="{F6D68A21-6547-C345-ACF0-0F9249F7FFB3}"/>
              </a:ext>
            </a:extLst>
          </p:cNvPr>
          <p:cNvPicPr>
            <a:picLocks noChangeAspect="1"/>
          </p:cNvPicPr>
          <p:nvPr/>
        </p:nvPicPr>
        <p:blipFill>
          <a:blip r:embed="rId3"/>
          <a:stretch>
            <a:fillRect/>
          </a:stretch>
        </p:blipFill>
        <p:spPr>
          <a:xfrm>
            <a:off x="4566196" y="1291068"/>
            <a:ext cx="4351048" cy="1087762"/>
          </a:xfrm>
          <a:prstGeom prst="rect">
            <a:avLst/>
          </a:prstGeom>
        </p:spPr>
      </p:pic>
      <p:pic>
        <p:nvPicPr>
          <p:cNvPr id="17" name="Picture 16">
            <a:extLst>
              <a:ext uri="{FF2B5EF4-FFF2-40B4-BE49-F238E27FC236}">
                <a16:creationId xmlns:a16="http://schemas.microsoft.com/office/drawing/2014/main" id="{2F217C52-64C6-1541-B50F-F4C827353EE8}"/>
              </a:ext>
            </a:extLst>
          </p:cNvPr>
          <p:cNvPicPr>
            <a:picLocks noChangeAspect="1"/>
          </p:cNvPicPr>
          <p:nvPr/>
        </p:nvPicPr>
        <p:blipFill>
          <a:blip r:embed="rId4"/>
          <a:stretch>
            <a:fillRect/>
          </a:stretch>
        </p:blipFill>
        <p:spPr>
          <a:xfrm>
            <a:off x="4653090" y="3191856"/>
            <a:ext cx="3968019" cy="1229088"/>
          </a:xfrm>
          <a:prstGeom prst="rect">
            <a:avLst/>
          </a:prstGeom>
        </p:spPr>
      </p:pic>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5"/>
          <a:stretch>
            <a:fillRect/>
          </a:stretch>
        </p:blipFill>
        <p:spPr>
          <a:xfrm>
            <a:off x="370563" y="1225004"/>
            <a:ext cx="3168091" cy="1584046"/>
          </a:xfrm>
          <a:prstGeom prst="rect">
            <a:avLst/>
          </a:prstGeom>
        </p:spPr>
      </p:pic>
      <p:pic>
        <p:nvPicPr>
          <p:cNvPr id="19" name="Picture 18">
            <a:extLst>
              <a:ext uri="{FF2B5EF4-FFF2-40B4-BE49-F238E27FC236}">
                <a16:creationId xmlns:a16="http://schemas.microsoft.com/office/drawing/2014/main" id="{94D240DD-2D04-6C4E-AAFB-DA8864560DDF}"/>
              </a:ext>
            </a:extLst>
          </p:cNvPr>
          <p:cNvPicPr>
            <a:picLocks noChangeAspect="1"/>
          </p:cNvPicPr>
          <p:nvPr/>
        </p:nvPicPr>
        <p:blipFill>
          <a:blip r:embed="rId6"/>
          <a:stretch>
            <a:fillRect/>
          </a:stretch>
        </p:blipFill>
        <p:spPr>
          <a:xfrm>
            <a:off x="437470" y="4883288"/>
            <a:ext cx="3361379" cy="1680690"/>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7"/>
          <a:stretch>
            <a:fillRect/>
          </a:stretch>
        </p:blipFill>
        <p:spPr>
          <a:xfrm>
            <a:off x="437470" y="3029555"/>
            <a:ext cx="3554123" cy="1560200"/>
          </a:xfrm>
          <a:prstGeom prst="rect">
            <a:avLst/>
          </a:prstGeom>
        </p:spPr>
      </p:pic>
      <p:sp>
        <p:nvSpPr>
          <p:cNvPr id="20" name="Rectangle 19">
            <a:extLst>
              <a:ext uri="{FF2B5EF4-FFF2-40B4-BE49-F238E27FC236}">
                <a16:creationId xmlns:a16="http://schemas.microsoft.com/office/drawing/2014/main" id="{9ECEAA27-B06E-A94D-8932-5B25D5D03175}"/>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Tree>
    <p:extLst>
      <p:ext uri="{BB962C8B-B14F-4D97-AF65-F5344CB8AC3E}">
        <p14:creationId xmlns:p14="http://schemas.microsoft.com/office/powerpoint/2010/main" val="1113321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0" name="Picture 9">
            <a:extLst>
              <a:ext uri="{FF2B5EF4-FFF2-40B4-BE49-F238E27FC236}">
                <a16:creationId xmlns:a16="http://schemas.microsoft.com/office/drawing/2014/main" id="{F6D68A21-6547-C345-ACF0-0F9249F7FFB3}"/>
              </a:ext>
            </a:extLst>
          </p:cNvPr>
          <p:cNvPicPr>
            <a:picLocks noChangeAspect="1"/>
          </p:cNvPicPr>
          <p:nvPr/>
        </p:nvPicPr>
        <p:blipFill>
          <a:blip r:embed="rId3"/>
          <a:stretch>
            <a:fillRect/>
          </a:stretch>
        </p:blipFill>
        <p:spPr>
          <a:xfrm>
            <a:off x="4566196" y="1291068"/>
            <a:ext cx="4351048" cy="1087762"/>
          </a:xfrm>
          <a:prstGeom prst="rect">
            <a:avLst/>
          </a:prstGeom>
        </p:spPr>
      </p:pic>
      <p:sp>
        <p:nvSpPr>
          <p:cNvPr id="13" name="Rectangle 12">
            <a:extLst>
              <a:ext uri="{FF2B5EF4-FFF2-40B4-BE49-F238E27FC236}">
                <a16:creationId xmlns:a16="http://schemas.microsoft.com/office/drawing/2014/main" id="{88CE18E8-F9E0-1D46-9475-629D0806646D}"/>
              </a:ext>
            </a:extLst>
          </p:cNvPr>
          <p:cNvSpPr/>
          <p:nvPr/>
        </p:nvSpPr>
        <p:spPr>
          <a:xfrm>
            <a:off x="4792952" y="5131437"/>
            <a:ext cx="1948768" cy="568453"/>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
        <p:nvSpPr>
          <p:cNvPr id="14" name="Rectangle 13">
            <a:extLst>
              <a:ext uri="{FF2B5EF4-FFF2-40B4-BE49-F238E27FC236}">
                <a16:creationId xmlns:a16="http://schemas.microsoft.com/office/drawing/2014/main" id="{BCF90B6A-58ED-EB44-B145-3989C9282DE1}"/>
              </a:ext>
            </a:extLst>
          </p:cNvPr>
          <p:cNvSpPr/>
          <p:nvPr/>
        </p:nvSpPr>
        <p:spPr>
          <a:xfrm>
            <a:off x="4792952" y="5925481"/>
            <a:ext cx="1948768" cy="568453"/>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Density</a:t>
            </a:r>
          </a:p>
        </p:txBody>
      </p:sp>
      <p:sp>
        <p:nvSpPr>
          <p:cNvPr id="15" name="Rectangle 14">
            <a:extLst>
              <a:ext uri="{FF2B5EF4-FFF2-40B4-BE49-F238E27FC236}">
                <a16:creationId xmlns:a16="http://schemas.microsoft.com/office/drawing/2014/main" id="{C34FD889-5283-3746-AEE3-7D010559DEAB}"/>
              </a:ext>
            </a:extLst>
          </p:cNvPr>
          <p:cNvSpPr/>
          <p:nvPr/>
        </p:nvSpPr>
        <p:spPr>
          <a:xfrm>
            <a:off x="6849319" y="5155180"/>
            <a:ext cx="1948768" cy="568453"/>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Clustering</a:t>
            </a:r>
          </a:p>
        </p:txBody>
      </p:sp>
      <p:sp>
        <p:nvSpPr>
          <p:cNvPr id="16" name="Rectangle 15">
            <a:extLst>
              <a:ext uri="{FF2B5EF4-FFF2-40B4-BE49-F238E27FC236}">
                <a16:creationId xmlns:a16="http://schemas.microsoft.com/office/drawing/2014/main" id="{CCF2EC02-B4FE-B24B-AB50-2E78841CE2B9}"/>
              </a:ext>
            </a:extLst>
          </p:cNvPr>
          <p:cNvSpPr/>
          <p:nvPr/>
        </p:nvSpPr>
        <p:spPr>
          <a:xfrm>
            <a:off x="6849319" y="5952078"/>
            <a:ext cx="1948768" cy="568453"/>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Communities</a:t>
            </a:r>
          </a:p>
        </p:txBody>
      </p:sp>
      <p:pic>
        <p:nvPicPr>
          <p:cNvPr id="17" name="Picture 16">
            <a:extLst>
              <a:ext uri="{FF2B5EF4-FFF2-40B4-BE49-F238E27FC236}">
                <a16:creationId xmlns:a16="http://schemas.microsoft.com/office/drawing/2014/main" id="{2F217C52-64C6-1541-B50F-F4C827353EE8}"/>
              </a:ext>
            </a:extLst>
          </p:cNvPr>
          <p:cNvPicPr>
            <a:picLocks noChangeAspect="1"/>
          </p:cNvPicPr>
          <p:nvPr/>
        </p:nvPicPr>
        <p:blipFill>
          <a:blip r:embed="rId4"/>
          <a:stretch>
            <a:fillRect/>
          </a:stretch>
        </p:blipFill>
        <p:spPr>
          <a:xfrm>
            <a:off x="4653090" y="3191856"/>
            <a:ext cx="3968019" cy="1229088"/>
          </a:xfrm>
          <a:prstGeom prst="rect">
            <a:avLst/>
          </a:prstGeom>
        </p:spPr>
      </p:pic>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5"/>
          <a:stretch>
            <a:fillRect/>
          </a:stretch>
        </p:blipFill>
        <p:spPr>
          <a:xfrm>
            <a:off x="370563" y="1225004"/>
            <a:ext cx="3168091" cy="1584046"/>
          </a:xfrm>
          <a:prstGeom prst="rect">
            <a:avLst/>
          </a:prstGeom>
        </p:spPr>
      </p:pic>
      <p:pic>
        <p:nvPicPr>
          <p:cNvPr id="19" name="Picture 18">
            <a:extLst>
              <a:ext uri="{FF2B5EF4-FFF2-40B4-BE49-F238E27FC236}">
                <a16:creationId xmlns:a16="http://schemas.microsoft.com/office/drawing/2014/main" id="{94D240DD-2D04-6C4E-AAFB-DA8864560DDF}"/>
              </a:ext>
            </a:extLst>
          </p:cNvPr>
          <p:cNvPicPr>
            <a:picLocks noChangeAspect="1"/>
          </p:cNvPicPr>
          <p:nvPr/>
        </p:nvPicPr>
        <p:blipFill>
          <a:blip r:embed="rId6"/>
          <a:stretch>
            <a:fillRect/>
          </a:stretch>
        </p:blipFill>
        <p:spPr>
          <a:xfrm>
            <a:off x="437470" y="4883288"/>
            <a:ext cx="3361379" cy="1680690"/>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7"/>
          <a:stretch>
            <a:fillRect/>
          </a:stretch>
        </p:blipFill>
        <p:spPr>
          <a:xfrm>
            <a:off x="437470" y="3029555"/>
            <a:ext cx="3554123" cy="1560200"/>
          </a:xfrm>
          <a:prstGeom prst="rect">
            <a:avLst/>
          </a:prstGeom>
        </p:spPr>
      </p:pic>
    </p:spTree>
    <p:extLst>
      <p:ext uri="{BB962C8B-B14F-4D97-AF65-F5344CB8AC3E}">
        <p14:creationId xmlns:p14="http://schemas.microsoft.com/office/powerpoint/2010/main" val="4663930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45192" y="1573829"/>
            <a:ext cx="709803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rgbClr val="0432FF"/>
                </a:solidFill>
                <a:latin typeface="+mn-lt"/>
                <a:ea typeface="Helvetica" charset="0"/>
                <a:cs typeface="Helvetica" charset="0"/>
              </a:rPr>
              <a:t>Questions?</a:t>
            </a:r>
          </a:p>
        </p:txBody>
      </p:sp>
      <p:sp>
        <p:nvSpPr>
          <p:cNvPr id="5" name="Content Placeholder 2"/>
          <p:cNvSpPr>
            <a:spLocks noGrp="1"/>
          </p:cNvSpPr>
          <p:nvPr>
            <p:ph idx="4294967295"/>
          </p:nvPr>
        </p:nvSpPr>
        <p:spPr>
          <a:xfrm>
            <a:off x="0" y="2297113"/>
            <a:ext cx="3795713" cy="3263900"/>
          </a:xfrm>
          <a:prstGeom prst="rect">
            <a:avLst/>
          </a:prstGeom>
        </p:spPr>
        <p:txBody>
          <a:bodyPr>
            <a:normAutofit/>
          </a:bodyPr>
          <a:lstStyle/>
          <a:p>
            <a:pPr marL="0" indent="0" algn="ctr">
              <a:buNone/>
            </a:pPr>
            <a:endParaRPr lang="en-US" sz="2400" b="1" dirty="0">
              <a:ea typeface="Helvetica" charset="0"/>
              <a:cs typeface="Helvetica" charset="0"/>
            </a:endParaRPr>
          </a:p>
          <a:p>
            <a:pPr marL="0" indent="0" algn="ctr">
              <a:buNone/>
            </a:pPr>
            <a:r>
              <a:rPr lang="en-US" sz="2400" b="1" dirty="0">
                <a:solidFill>
                  <a:srgbClr val="0432FF"/>
                </a:solidFill>
                <a:ea typeface="Helvetica" charset="0"/>
                <a:cs typeface="Helvetica" charset="0"/>
              </a:rPr>
              <a:t>Special Thanks to: </a:t>
            </a:r>
          </a:p>
          <a:p>
            <a:pPr marL="0" indent="0" algn="ctr">
              <a:buNone/>
            </a:pPr>
            <a:r>
              <a:rPr lang="en-US" sz="2400" dirty="0">
                <a:solidFill>
                  <a:schemeClr val="tx1"/>
                </a:solidFill>
                <a:ea typeface="Helvetica" charset="0"/>
                <a:cs typeface="Helvetica" charset="0"/>
              </a:rPr>
              <a:t>Josh Jackson</a:t>
            </a:r>
          </a:p>
          <a:p>
            <a:pPr marL="0" indent="0" algn="ctr">
              <a:buNone/>
            </a:pPr>
            <a:r>
              <a:rPr lang="en-US" sz="2400" dirty="0">
                <a:solidFill>
                  <a:schemeClr val="tx1"/>
                </a:solidFill>
                <a:ea typeface="Helvetica" charset="0"/>
                <a:cs typeface="Helvetica" charset="0"/>
              </a:rPr>
              <a:t>The </a:t>
            </a:r>
            <a:r>
              <a:rPr lang="en-US" sz="2400" dirty="0" err="1">
                <a:solidFill>
                  <a:schemeClr val="tx1"/>
                </a:solidFill>
                <a:ea typeface="Helvetica" charset="0"/>
                <a:cs typeface="Helvetica" charset="0"/>
              </a:rPr>
              <a:t>PMaD</a:t>
            </a:r>
            <a:r>
              <a:rPr lang="en-US" sz="2400" dirty="0">
                <a:solidFill>
                  <a:schemeClr val="tx1"/>
                </a:solidFill>
                <a:ea typeface="Helvetica" charset="0"/>
                <a:cs typeface="Helvetica" charset="0"/>
              </a:rPr>
              <a:t> Lab</a:t>
            </a:r>
          </a:p>
          <a:p>
            <a:pPr marL="0" indent="0" algn="ctr">
              <a:buNone/>
            </a:pPr>
            <a:endParaRPr lang="en-US" sz="1500" dirty="0">
              <a:solidFill>
                <a:schemeClr val="tx1"/>
              </a:solidFill>
              <a:ea typeface="Helvetica" charset="0"/>
              <a:cs typeface="Helvetica" charset="0"/>
            </a:endParaRPr>
          </a:p>
          <a:p>
            <a:pPr marL="0" indent="0" algn="ctr">
              <a:buNone/>
            </a:pPr>
            <a:r>
              <a:rPr lang="en-US" sz="2400" dirty="0">
                <a:solidFill>
                  <a:schemeClr val="tx1"/>
                </a:solidFill>
                <a:ea typeface="Helvetica" charset="0"/>
                <a:cs typeface="Helvetica" charset="0"/>
              </a:rPr>
              <a:t>(And the people who brought us PAIRS data)</a:t>
            </a:r>
          </a:p>
        </p:txBody>
      </p:sp>
      <p:sp>
        <p:nvSpPr>
          <p:cNvPr id="6" name="Content Placeholder 2"/>
          <p:cNvSpPr txBox="1">
            <a:spLocks/>
          </p:cNvSpPr>
          <p:nvPr/>
        </p:nvSpPr>
        <p:spPr>
          <a:xfrm>
            <a:off x="5747659" y="2408634"/>
            <a:ext cx="3151415" cy="3263504"/>
          </a:xfrm>
          <a:prstGeom prst="rect">
            <a:avLst/>
          </a:prstGeom>
        </p:spPr>
        <p:txBody>
          <a:bodyPr vert="horz" lIns="68580" tIns="34290" rIns="68580" bIns="34290" rtlCol="0">
            <a:normAutofit/>
          </a:bodyPr>
          <a:lst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a:lstStyle>
          <a:p>
            <a:pPr marL="0" indent="0" algn="ctr">
              <a:buNone/>
            </a:pPr>
            <a:endParaRPr lang="en-US" sz="2100" b="1" dirty="0">
              <a:ea typeface="Helvetica" charset="0"/>
              <a:cs typeface="Helvetica" charset="0"/>
            </a:endParaRPr>
          </a:p>
          <a:p>
            <a:pPr marL="0" indent="0" algn="ctr">
              <a:buNone/>
            </a:pPr>
            <a:r>
              <a:rPr lang="en-US" sz="2400" b="1" dirty="0">
                <a:solidFill>
                  <a:srgbClr val="0432FF"/>
                </a:solidFill>
                <a:ea typeface="Helvetica" charset="0"/>
                <a:cs typeface="Helvetica" charset="0"/>
              </a:rPr>
              <a:t>Results:</a:t>
            </a:r>
          </a:p>
          <a:p>
            <a:pPr marL="0" indent="0" algn="ctr">
              <a:buNone/>
            </a:pPr>
            <a:r>
              <a:rPr lang="en-US" sz="2100" dirty="0">
                <a:ea typeface="Helvetica" charset="0"/>
                <a:cs typeface="Helvetica" charset="0"/>
              </a:rPr>
              <a:t>https://</a:t>
            </a:r>
            <a:r>
              <a:rPr lang="en-US" sz="2100" dirty="0" err="1">
                <a:ea typeface="Helvetica" charset="0"/>
                <a:cs typeface="Helvetica" charset="0"/>
              </a:rPr>
              <a:t>pmdlab.wustl.edu</a:t>
            </a:r>
            <a:r>
              <a:rPr lang="en-US" sz="2100" dirty="0">
                <a:ea typeface="Helvetica" charset="0"/>
                <a:cs typeface="Helvetica" charset="0"/>
              </a:rPr>
              <a:t>/Beck_APS_2018.html</a:t>
            </a:r>
            <a:endParaRPr lang="en-US" sz="2100" b="1" dirty="0">
              <a:ea typeface="Helvetica" charset="0"/>
              <a:cs typeface="Helvetica" charset="0"/>
            </a:endParaRPr>
          </a:p>
          <a:p>
            <a:pPr marL="0" indent="0" algn="ctr">
              <a:buNone/>
            </a:pPr>
            <a:r>
              <a:rPr lang="en-US" sz="2400" b="1" dirty="0">
                <a:solidFill>
                  <a:srgbClr val="0432FF"/>
                </a:solidFill>
                <a:ea typeface="Helvetica" charset="0"/>
                <a:cs typeface="Helvetica" charset="0"/>
              </a:rPr>
              <a:t>Data and Code:</a:t>
            </a:r>
          </a:p>
          <a:p>
            <a:pPr marL="0" indent="0" algn="ctr">
              <a:buNone/>
            </a:pPr>
            <a:r>
              <a:rPr lang="en-US" sz="2100" dirty="0"/>
              <a:t>https://</a:t>
            </a:r>
            <a:r>
              <a:rPr lang="en-US" sz="2100" dirty="0" err="1"/>
              <a:t>github.com</a:t>
            </a:r>
            <a:r>
              <a:rPr lang="en-US" sz="2100" dirty="0"/>
              <a:t>/</a:t>
            </a:r>
            <a:r>
              <a:rPr lang="en-US" sz="2100" dirty="0" err="1"/>
              <a:t>emoriebeck</a:t>
            </a:r>
            <a:r>
              <a:rPr lang="en-US" sz="2100" dirty="0"/>
              <a:t>/APS_2018</a:t>
            </a:r>
            <a:endParaRPr lang="en-US" sz="2100" dirty="0">
              <a:ea typeface="Helvetica" charset="0"/>
              <a:cs typeface="Helvetica" charset="0"/>
            </a:endParaRPr>
          </a:p>
        </p:txBody>
      </p:sp>
      <p:cxnSp>
        <p:nvCxnSpPr>
          <p:cNvPr id="10" name="Straight Connector 9"/>
          <p:cNvCxnSpPr>
            <a:cxnSpLocks/>
          </p:cNvCxnSpPr>
          <p:nvPr/>
        </p:nvCxnSpPr>
        <p:spPr>
          <a:xfrm flipV="1">
            <a:off x="5308464" y="3290208"/>
            <a:ext cx="411480" cy="1268"/>
          </a:xfrm>
          <a:prstGeom prst="line">
            <a:avLst/>
          </a:prstGeom>
          <a:ln w="76200">
            <a:solidFill>
              <a:srgbClr val="0432FF"/>
            </a:solidFill>
            <a:head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1" idx="3"/>
          </p:cNvCxnSpPr>
          <p:nvPr/>
        </p:nvCxnSpPr>
        <p:spPr>
          <a:xfrm flipV="1">
            <a:off x="5308464" y="4557079"/>
            <a:ext cx="411480" cy="1268"/>
          </a:xfrm>
          <a:prstGeom prst="line">
            <a:avLst/>
          </a:prstGeom>
          <a:ln w="76200">
            <a:solidFill>
              <a:srgbClr val="0432FF"/>
            </a:solidFill>
            <a:headEnd type="triangl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5D4C142-A42B-9D4B-91EB-E9737482BEF7}"/>
              </a:ext>
            </a:extLst>
          </p:cNvPr>
          <p:cNvPicPr>
            <a:picLocks noChangeAspect="1"/>
          </p:cNvPicPr>
          <p:nvPr/>
        </p:nvPicPr>
        <p:blipFill>
          <a:blip r:embed="rId3"/>
          <a:stretch>
            <a:fillRect/>
          </a:stretch>
        </p:blipFill>
        <p:spPr>
          <a:xfrm>
            <a:off x="4120148" y="2716149"/>
            <a:ext cx="1148117" cy="1148117"/>
          </a:xfrm>
          <a:prstGeom prst="rect">
            <a:avLst/>
          </a:prstGeom>
        </p:spPr>
      </p:pic>
      <p:pic>
        <p:nvPicPr>
          <p:cNvPr id="13" name="Picture 12">
            <a:extLst>
              <a:ext uri="{FF2B5EF4-FFF2-40B4-BE49-F238E27FC236}">
                <a16:creationId xmlns:a16="http://schemas.microsoft.com/office/drawing/2014/main" id="{61CDE70D-1A29-CB46-B351-2473E8D46F2B}"/>
              </a:ext>
            </a:extLst>
          </p:cNvPr>
          <p:cNvPicPr>
            <a:picLocks noChangeAspect="1"/>
          </p:cNvPicPr>
          <p:nvPr/>
        </p:nvPicPr>
        <p:blipFill>
          <a:blip r:embed="rId4"/>
          <a:stretch>
            <a:fillRect/>
          </a:stretch>
        </p:blipFill>
        <p:spPr>
          <a:xfrm>
            <a:off x="4117617" y="4021431"/>
            <a:ext cx="1150647" cy="1150647"/>
          </a:xfrm>
          <a:prstGeom prst="rect">
            <a:avLst/>
          </a:prstGeom>
        </p:spPr>
      </p:pic>
    </p:spTree>
    <p:extLst>
      <p:ext uri="{BB962C8B-B14F-4D97-AF65-F5344CB8AC3E}">
        <p14:creationId xmlns:p14="http://schemas.microsoft.com/office/powerpoint/2010/main" val="2941575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90AD1B-244E-5A4C-8982-96574BE3883F}"/>
              </a:ext>
            </a:extLst>
          </p:cNvPr>
          <p:cNvPicPr>
            <a:picLocks noChangeAspect="1"/>
          </p:cNvPicPr>
          <p:nvPr/>
        </p:nvPicPr>
        <p:blipFill>
          <a:blip r:embed="rId3"/>
          <a:stretch>
            <a:fillRect/>
          </a:stretch>
        </p:blipFill>
        <p:spPr>
          <a:xfrm>
            <a:off x="0" y="1825969"/>
            <a:ext cx="9144000" cy="3581201"/>
          </a:xfrm>
          <a:prstGeom prst="rect">
            <a:avLst/>
          </a:prstGeom>
        </p:spPr>
      </p:pic>
      <p:graphicFrame>
        <p:nvGraphicFramePr>
          <p:cNvPr id="5" name="Table 4">
            <a:extLst>
              <a:ext uri="{FF2B5EF4-FFF2-40B4-BE49-F238E27FC236}">
                <a16:creationId xmlns:a16="http://schemas.microsoft.com/office/drawing/2014/main" id="{A4376D33-D743-7C4C-923C-680D6BEB36B5}"/>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6" name="Rectangle 5">
            <a:extLst>
              <a:ext uri="{FF2B5EF4-FFF2-40B4-BE49-F238E27FC236}">
                <a16:creationId xmlns:a16="http://schemas.microsoft.com/office/drawing/2014/main" id="{C566237F-BE9B-1D48-B010-0126E0BBC365}"/>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Scale Development in ESM</a:t>
            </a:r>
          </a:p>
        </p:txBody>
      </p:sp>
    </p:spTree>
    <p:extLst>
      <p:ext uri="{BB962C8B-B14F-4D97-AF65-F5344CB8AC3E}">
        <p14:creationId xmlns:p14="http://schemas.microsoft.com/office/powerpoint/2010/main" val="1250010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182C-1937-D14E-A92F-E40DEC63C0F9}"/>
              </a:ext>
            </a:extLst>
          </p:cNvPr>
          <p:cNvSpPr>
            <a:spLocks noGrp="1"/>
          </p:cNvSpPr>
          <p:nvPr>
            <p:ph type="title"/>
          </p:nvPr>
        </p:nvSpPr>
        <p:spPr/>
        <p:txBody>
          <a:bodyPr/>
          <a:lstStyle/>
          <a:p>
            <a:pPr algn="ctr"/>
            <a:r>
              <a:rPr lang="en-US" b="1" dirty="0">
                <a:solidFill>
                  <a:srgbClr val="C00000"/>
                </a:solidFill>
              </a:rPr>
              <a:t>Idiographic Assessment:</a:t>
            </a:r>
            <a:br>
              <a:rPr lang="en-US" b="1" dirty="0">
                <a:solidFill>
                  <a:srgbClr val="C00000"/>
                </a:solidFill>
              </a:rPr>
            </a:br>
            <a:r>
              <a:rPr lang="en-US" sz="3200" b="1" dirty="0">
                <a:solidFill>
                  <a:srgbClr val="C00000"/>
                </a:solidFill>
              </a:rPr>
              <a:t>Graphical Autoregressive Models</a:t>
            </a:r>
            <a:endParaRPr lang="en-US" b="1" dirty="0">
              <a:solidFill>
                <a:srgbClr val="C00000"/>
              </a:solidFill>
            </a:endParaRPr>
          </a:p>
        </p:txBody>
      </p:sp>
      <p:pic>
        <p:nvPicPr>
          <p:cNvPr id="4" name="Picture 3">
            <a:extLst>
              <a:ext uri="{FF2B5EF4-FFF2-40B4-BE49-F238E27FC236}">
                <a16:creationId xmlns:a16="http://schemas.microsoft.com/office/drawing/2014/main" id="{1FDF14CC-CB16-DB45-BDFC-1554AB8D2637}"/>
              </a:ext>
            </a:extLst>
          </p:cNvPr>
          <p:cNvPicPr>
            <a:picLocks noChangeAspect="1"/>
          </p:cNvPicPr>
          <p:nvPr/>
        </p:nvPicPr>
        <p:blipFill>
          <a:blip r:embed="rId3"/>
          <a:stretch>
            <a:fillRect/>
          </a:stretch>
        </p:blipFill>
        <p:spPr>
          <a:xfrm>
            <a:off x="442912" y="1527940"/>
            <a:ext cx="5829300" cy="1600200"/>
          </a:xfrm>
          <a:prstGeom prst="rect">
            <a:avLst/>
          </a:prstGeom>
        </p:spPr>
      </p:pic>
      <p:sp>
        <p:nvSpPr>
          <p:cNvPr id="5" name="TextBox 4">
            <a:extLst>
              <a:ext uri="{FF2B5EF4-FFF2-40B4-BE49-F238E27FC236}">
                <a16:creationId xmlns:a16="http://schemas.microsoft.com/office/drawing/2014/main" id="{F0A4F413-3118-174B-AA61-20CFB83993DB}"/>
              </a:ext>
            </a:extLst>
          </p:cNvPr>
          <p:cNvSpPr txBox="1"/>
          <p:nvPr/>
        </p:nvSpPr>
        <p:spPr>
          <a:xfrm>
            <a:off x="6457950" y="1608772"/>
            <a:ext cx="4229100" cy="1477328"/>
          </a:xfrm>
          <a:prstGeom prst="rect">
            <a:avLst/>
          </a:prstGeom>
          <a:noFill/>
        </p:spPr>
        <p:txBody>
          <a:bodyPr wrap="square" rtlCol="0">
            <a:spAutoFit/>
          </a:bodyPr>
          <a:lstStyle/>
          <a:p>
            <a:r>
              <a:rPr lang="en-US" i="1" dirty="0"/>
              <a:t>k</a:t>
            </a:r>
            <a:r>
              <a:rPr lang="en-US" dirty="0"/>
              <a:t> = subjects</a:t>
            </a:r>
          </a:p>
          <a:p>
            <a:r>
              <a:rPr lang="en-US" i="1" dirty="0" err="1"/>
              <a:t>i</a:t>
            </a:r>
            <a:r>
              <a:rPr lang="en-US" dirty="0"/>
              <a:t> = item</a:t>
            </a:r>
          </a:p>
          <a:p>
            <a:r>
              <a:rPr lang="en-US" i="1" dirty="0"/>
              <a:t>j</a:t>
            </a:r>
            <a:r>
              <a:rPr lang="en-US" dirty="0"/>
              <a:t> = item</a:t>
            </a:r>
          </a:p>
          <a:p>
            <a:r>
              <a:rPr lang="en-US" i="1" dirty="0"/>
              <a:t>t</a:t>
            </a:r>
            <a:r>
              <a:rPr lang="en-US" dirty="0"/>
              <a:t> = assessment point </a:t>
            </a:r>
          </a:p>
          <a:p>
            <a:endParaRPr lang="en-US" dirty="0"/>
          </a:p>
        </p:txBody>
      </p:sp>
      <p:pic>
        <p:nvPicPr>
          <p:cNvPr id="6" name="Picture 5">
            <a:extLst>
              <a:ext uri="{FF2B5EF4-FFF2-40B4-BE49-F238E27FC236}">
                <a16:creationId xmlns:a16="http://schemas.microsoft.com/office/drawing/2014/main" id="{5FB68D3D-730B-E94D-AC2E-DA6B5085342F}"/>
              </a:ext>
            </a:extLst>
          </p:cNvPr>
          <p:cNvPicPr>
            <a:picLocks noChangeAspect="1"/>
          </p:cNvPicPr>
          <p:nvPr/>
        </p:nvPicPr>
        <p:blipFill>
          <a:blip r:embed="rId4"/>
          <a:stretch>
            <a:fillRect/>
          </a:stretch>
        </p:blipFill>
        <p:spPr>
          <a:xfrm>
            <a:off x="628650" y="3357562"/>
            <a:ext cx="5143500" cy="1295400"/>
          </a:xfrm>
          <a:prstGeom prst="rect">
            <a:avLst/>
          </a:prstGeom>
        </p:spPr>
      </p:pic>
      <p:sp>
        <p:nvSpPr>
          <p:cNvPr id="7" name="TextBox 6">
            <a:extLst>
              <a:ext uri="{FF2B5EF4-FFF2-40B4-BE49-F238E27FC236}">
                <a16:creationId xmlns:a16="http://schemas.microsoft.com/office/drawing/2014/main" id="{1B7CB638-43BD-004B-A3A5-466021545342}"/>
              </a:ext>
            </a:extLst>
          </p:cNvPr>
          <p:cNvSpPr txBox="1"/>
          <p:nvPr/>
        </p:nvSpPr>
        <p:spPr>
          <a:xfrm>
            <a:off x="6457950" y="3357562"/>
            <a:ext cx="2471738" cy="1200329"/>
          </a:xfrm>
          <a:prstGeom prst="rect">
            <a:avLst/>
          </a:prstGeom>
          <a:noFill/>
        </p:spPr>
        <p:txBody>
          <a:bodyPr wrap="square" rtlCol="0">
            <a:spAutoFit/>
          </a:bodyPr>
          <a:lstStyle/>
          <a:p>
            <a:r>
              <a:rPr lang="en-US" i="1" dirty="0"/>
              <a:t>K </a:t>
            </a:r>
            <a:r>
              <a:rPr lang="en-US" dirty="0"/>
              <a:t>= concentration matrix</a:t>
            </a:r>
          </a:p>
          <a:p>
            <a:r>
              <a:rPr lang="en-US" dirty="0"/>
              <a:t>(inverse variance-covariance matrix)</a:t>
            </a:r>
          </a:p>
          <a:p>
            <a:endParaRPr lang="en-US" dirty="0"/>
          </a:p>
        </p:txBody>
      </p:sp>
      <p:pic>
        <p:nvPicPr>
          <p:cNvPr id="8" name="Picture 7">
            <a:extLst>
              <a:ext uri="{FF2B5EF4-FFF2-40B4-BE49-F238E27FC236}">
                <a16:creationId xmlns:a16="http://schemas.microsoft.com/office/drawing/2014/main" id="{369863AC-5A41-9C4E-8D2A-EE0C204CF095}"/>
              </a:ext>
            </a:extLst>
          </p:cNvPr>
          <p:cNvPicPr>
            <a:picLocks noChangeAspect="1"/>
          </p:cNvPicPr>
          <p:nvPr/>
        </p:nvPicPr>
        <p:blipFill>
          <a:blip r:embed="rId5"/>
          <a:stretch>
            <a:fillRect/>
          </a:stretch>
        </p:blipFill>
        <p:spPr>
          <a:xfrm>
            <a:off x="628650" y="5132388"/>
            <a:ext cx="5643562" cy="1410891"/>
          </a:xfrm>
          <a:prstGeom prst="rect">
            <a:avLst/>
          </a:prstGeom>
        </p:spPr>
      </p:pic>
      <p:sp>
        <p:nvSpPr>
          <p:cNvPr id="9" name="TextBox 8">
            <a:extLst>
              <a:ext uri="{FF2B5EF4-FFF2-40B4-BE49-F238E27FC236}">
                <a16:creationId xmlns:a16="http://schemas.microsoft.com/office/drawing/2014/main" id="{978EA022-D3B1-9E46-874C-B01EB843E3D3}"/>
              </a:ext>
            </a:extLst>
          </p:cNvPr>
          <p:cNvSpPr txBox="1"/>
          <p:nvPr/>
        </p:nvSpPr>
        <p:spPr>
          <a:xfrm>
            <a:off x="2241797" y="6421817"/>
            <a:ext cx="6782481" cy="369332"/>
          </a:xfrm>
          <a:prstGeom prst="rect">
            <a:avLst/>
          </a:prstGeom>
          <a:noFill/>
        </p:spPr>
        <p:txBody>
          <a:bodyPr wrap="square" rtlCol="0">
            <a:spAutoFit/>
          </a:bodyPr>
          <a:lstStyle/>
          <a:p>
            <a:pPr algn="r"/>
            <a:r>
              <a:rPr lang="en-US" dirty="0"/>
              <a:t>Wild et al., 2010; </a:t>
            </a:r>
            <a:r>
              <a:rPr lang="en-US" dirty="0" err="1"/>
              <a:t>Epskamp</a:t>
            </a:r>
            <a:r>
              <a:rPr lang="en-US" dirty="0"/>
              <a:t>, </a:t>
            </a:r>
            <a:r>
              <a:rPr lang="en-US" dirty="0" err="1"/>
              <a:t>Waldorp</a:t>
            </a:r>
            <a:r>
              <a:rPr lang="en-US" dirty="0"/>
              <a:t>, </a:t>
            </a:r>
            <a:r>
              <a:rPr lang="en-US" dirty="0" err="1"/>
              <a:t>Mõttus</a:t>
            </a:r>
            <a:r>
              <a:rPr lang="en-US" dirty="0"/>
              <a:t>, &amp; </a:t>
            </a:r>
            <a:r>
              <a:rPr lang="en-US" dirty="0" err="1"/>
              <a:t>Borsboom</a:t>
            </a:r>
            <a:r>
              <a:rPr lang="en-US" dirty="0"/>
              <a:t> (2018)</a:t>
            </a:r>
          </a:p>
        </p:txBody>
      </p:sp>
    </p:spTree>
    <p:extLst>
      <p:ext uri="{BB962C8B-B14F-4D97-AF65-F5344CB8AC3E}">
        <p14:creationId xmlns:p14="http://schemas.microsoft.com/office/powerpoint/2010/main" val="4222851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3252DDC-13AD-8341-ABAA-1E2B0E851FB1}"/>
              </a:ext>
            </a:extLst>
          </p:cNvPr>
          <p:cNvGraphicFramePr>
            <a:graphicFrameLocks noGrp="1"/>
          </p:cNvGraphicFramePr>
          <p:nvPr>
            <p:extLst>
              <p:ext uri="{D42A27DB-BD31-4B8C-83A1-F6EECF244321}">
                <p14:modId xmlns:p14="http://schemas.microsoft.com/office/powerpoint/2010/main" val="1081020855"/>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B6F3B31C-BE35-D240-BB0B-5FA9C82DA5E4}"/>
              </a:ext>
            </a:extLst>
          </p:cNvPr>
          <p:cNvSpPr/>
          <p:nvPr/>
        </p:nvSpPr>
        <p:spPr>
          <a:xfrm>
            <a:off x="-24850" y="511942"/>
            <a:ext cx="9168849" cy="4925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Where do we go from here?</a:t>
            </a:r>
          </a:p>
        </p:txBody>
      </p:sp>
      <p:sp>
        <p:nvSpPr>
          <p:cNvPr id="6" name="Rectangle 5">
            <a:extLst>
              <a:ext uri="{FF2B5EF4-FFF2-40B4-BE49-F238E27FC236}">
                <a16:creationId xmlns:a16="http://schemas.microsoft.com/office/drawing/2014/main" id="{8D95FD51-BCD3-D94A-80B2-1E7672742FE3}"/>
              </a:ext>
            </a:extLst>
          </p:cNvPr>
          <p:cNvSpPr/>
          <p:nvPr/>
        </p:nvSpPr>
        <p:spPr>
          <a:xfrm>
            <a:off x="265660" y="1363598"/>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Measurement</a:t>
            </a:r>
          </a:p>
        </p:txBody>
      </p:sp>
      <p:sp>
        <p:nvSpPr>
          <p:cNvPr id="7" name="Rectangle 6">
            <a:extLst>
              <a:ext uri="{FF2B5EF4-FFF2-40B4-BE49-F238E27FC236}">
                <a16:creationId xmlns:a16="http://schemas.microsoft.com/office/drawing/2014/main" id="{4FF3FC53-01EC-C04F-98EC-403B320AA32C}"/>
              </a:ext>
            </a:extLst>
          </p:cNvPr>
          <p:cNvSpPr/>
          <p:nvPr/>
        </p:nvSpPr>
        <p:spPr>
          <a:xfrm>
            <a:off x="6281738" y="1371596"/>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Modeling</a:t>
            </a:r>
          </a:p>
        </p:txBody>
      </p:sp>
      <p:sp>
        <p:nvSpPr>
          <p:cNvPr id="8" name="Rectangle 7">
            <a:extLst>
              <a:ext uri="{FF2B5EF4-FFF2-40B4-BE49-F238E27FC236}">
                <a16:creationId xmlns:a16="http://schemas.microsoft.com/office/drawing/2014/main" id="{5169BA4F-64B3-C04F-9A4B-C178F4C7C280}"/>
              </a:ext>
            </a:extLst>
          </p:cNvPr>
          <p:cNvSpPr/>
          <p:nvPr/>
        </p:nvSpPr>
        <p:spPr>
          <a:xfrm>
            <a:off x="3273699" y="1371595"/>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Methodology</a:t>
            </a:r>
          </a:p>
        </p:txBody>
      </p:sp>
    </p:spTree>
    <p:extLst>
      <p:ext uri="{BB962C8B-B14F-4D97-AF65-F5344CB8AC3E}">
        <p14:creationId xmlns:p14="http://schemas.microsoft.com/office/powerpoint/2010/main" val="2355969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3252DDC-13AD-8341-ABAA-1E2B0E851FB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B6F3B31C-BE35-D240-BB0B-5FA9C82DA5E4}"/>
              </a:ext>
            </a:extLst>
          </p:cNvPr>
          <p:cNvSpPr/>
          <p:nvPr/>
        </p:nvSpPr>
        <p:spPr>
          <a:xfrm>
            <a:off x="-24850" y="511942"/>
            <a:ext cx="9168849" cy="4925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Where do we go from here?</a:t>
            </a:r>
          </a:p>
        </p:txBody>
      </p:sp>
      <p:sp>
        <p:nvSpPr>
          <p:cNvPr id="6" name="Rectangle 5">
            <a:extLst>
              <a:ext uri="{FF2B5EF4-FFF2-40B4-BE49-F238E27FC236}">
                <a16:creationId xmlns:a16="http://schemas.microsoft.com/office/drawing/2014/main" id="{8D95FD51-BCD3-D94A-80B2-1E7672742FE3}"/>
              </a:ext>
            </a:extLst>
          </p:cNvPr>
          <p:cNvSpPr/>
          <p:nvPr/>
        </p:nvSpPr>
        <p:spPr>
          <a:xfrm>
            <a:off x="265660" y="1363598"/>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Measurement</a:t>
            </a:r>
          </a:p>
        </p:txBody>
      </p:sp>
      <p:sp>
        <p:nvSpPr>
          <p:cNvPr id="7" name="Rectangle 6">
            <a:extLst>
              <a:ext uri="{FF2B5EF4-FFF2-40B4-BE49-F238E27FC236}">
                <a16:creationId xmlns:a16="http://schemas.microsoft.com/office/drawing/2014/main" id="{4FF3FC53-01EC-C04F-98EC-403B320AA32C}"/>
              </a:ext>
            </a:extLst>
          </p:cNvPr>
          <p:cNvSpPr/>
          <p:nvPr/>
        </p:nvSpPr>
        <p:spPr>
          <a:xfrm>
            <a:off x="6281738" y="1371596"/>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Modeling</a:t>
            </a:r>
          </a:p>
        </p:txBody>
      </p:sp>
      <p:sp>
        <p:nvSpPr>
          <p:cNvPr id="8" name="Rectangle 7">
            <a:extLst>
              <a:ext uri="{FF2B5EF4-FFF2-40B4-BE49-F238E27FC236}">
                <a16:creationId xmlns:a16="http://schemas.microsoft.com/office/drawing/2014/main" id="{5169BA4F-64B3-C04F-9A4B-C178F4C7C280}"/>
              </a:ext>
            </a:extLst>
          </p:cNvPr>
          <p:cNvSpPr/>
          <p:nvPr/>
        </p:nvSpPr>
        <p:spPr>
          <a:xfrm>
            <a:off x="3273699" y="1371595"/>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Methodology</a:t>
            </a:r>
          </a:p>
        </p:txBody>
      </p:sp>
      <p:sp>
        <p:nvSpPr>
          <p:cNvPr id="10" name="Rectangle 9">
            <a:extLst>
              <a:ext uri="{FF2B5EF4-FFF2-40B4-BE49-F238E27FC236}">
                <a16:creationId xmlns:a16="http://schemas.microsoft.com/office/drawing/2014/main" id="{36045F6F-2409-694B-BD09-EF245C39927A}"/>
              </a:ext>
            </a:extLst>
          </p:cNvPr>
          <p:cNvSpPr/>
          <p:nvPr/>
        </p:nvSpPr>
        <p:spPr>
          <a:xfrm>
            <a:off x="265660" y="2358963"/>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Adaptive Measurement</a:t>
            </a:r>
          </a:p>
        </p:txBody>
      </p:sp>
      <p:sp>
        <p:nvSpPr>
          <p:cNvPr id="12" name="Rectangle 11">
            <a:extLst>
              <a:ext uri="{FF2B5EF4-FFF2-40B4-BE49-F238E27FC236}">
                <a16:creationId xmlns:a16="http://schemas.microsoft.com/office/drawing/2014/main" id="{57E82BD8-E00D-A14B-A96E-C4CFE86F25EB}"/>
              </a:ext>
            </a:extLst>
          </p:cNvPr>
          <p:cNvSpPr/>
          <p:nvPr/>
        </p:nvSpPr>
        <p:spPr>
          <a:xfrm>
            <a:off x="265660" y="3838576"/>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Pre-Defined Idiographic Assessments</a:t>
            </a:r>
          </a:p>
        </p:txBody>
      </p:sp>
      <p:sp>
        <p:nvSpPr>
          <p:cNvPr id="17" name="Rectangle 16">
            <a:extLst>
              <a:ext uri="{FF2B5EF4-FFF2-40B4-BE49-F238E27FC236}">
                <a16:creationId xmlns:a16="http://schemas.microsoft.com/office/drawing/2014/main" id="{7AF07355-9FF7-F24E-97AA-A66B61641927}"/>
              </a:ext>
            </a:extLst>
          </p:cNvPr>
          <p:cNvSpPr/>
          <p:nvPr/>
        </p:nvSpPr>
        <p:spPr>
          <a:xfrm>
            <a:off x="265660" y="5318188"/>
            <a:ext cx="2571750" cy="1141473"/>
          </a:xfrm>
          <a:prstGeom prst="rect">
            <a:avLst/>
          </a:prstGeom>
          <a:solidFill>
            <a:srgbClr val="00FF31">
              <a:alpha val="2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Timing of Personality Manifestations</a:t>
            </a:r>
          </a:p>
        </p:txBody>
      </p:sp>
    </p:spTree>
    <p:extLst>
      <p:ext uri="{BB962C8B-B14F-4D97-AF65-F5344CB8AC3E}">
        <p14:creationId xmlns:p14="http://schemas.microsoft.com/office/powerpoint/2010/main" val="2324607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3252DDC-13AD-8341-ABAA-1E2B0E851FB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B6F3B31C-BE35-D240-BB0B-5FA9C82DA5E4}"/>
              </a:ext>
            </a:extLst>
          </p:cNvPr>
          <p:cNvSpPr/>
          <p:nvPr/>
        </p:nvSpPr>
        <p:spPr>
          <a:xfrm>
            <a:off x="-24850" y="511942"/>
            <a:ext cx="9168849" cy="4925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Where do we go from here?</a:t>
            </a:r>
          </a:p>
        </p:txBody>
      </p:sp>
      <p:sp>
        <p:nvSpPr>
          <p:cNvPr id="6" name="Rectangle 5">
            <a:extLst>
              <a:ext uri="{FF2B5EF4-FFF2-40B4-BE49-F238E27FC236}">
                <a16:creationId xmlns:a16="http://schemas.microsoft.com/office/drawing/2014/main" id="{8D95FD51-BCD3-D94A-80B2-1E7672742FE3}"/>
              </a:ext>
            </a:extLst>
          </p:cNvPr>
          <p:cNvSpPr/>
          <p:nvPr/>
        </p:nvSpPr>
        <p:spPr>
          <a:xfrm>
            <a:off x="265660" y="1363598"/>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Measurement</a:t>
            </a:r>
          </a:p>
        </p:txBody>
      </p:sp>
      <p:sp>
        <p:nvSpPr>
          <p:cNvPr id="7" name="Rectangle 6">
            <a:extLst>
              <a:ext uri="{FF2B5EF4-FFF2-40B4-BE49-F238E27FC236}">
                <a16:creationId xmlns:a16="http://schemas.microsoft.com/office/drawing/2014/main" id="{4FF3FC53-01EC-C04F-98EC-403B320AA32C}"/>
              </a:ext>
            </a:extLst>
          </p:cNvPr>
          <p:cNvSpPr/>
          <p:nvPr/>
        </p:nvSpPr>
        <p:spPr>
          <a:xfrm>
            <a:off x="6281738" y="1371596"/>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Modeling</a:t>
            </a:r>
          </a:p>
        </p:txBody>
      </p:sp>
      <p:sp>
        <p:nvSpPr>
          <p:cNvPr id="8" name="Rectangle 7">
            <a:extLst>
              <a:ext uri="{FF2B5EF4-FFF2-40B4-BE49-F238E27FC236}">
                <a16:creationId xmlns:a16="http://schemas.microsoft.com/office/drawing/2014/main" id="{5169BA4F-64B3-C04F-9A4B-C178F4C7C280}"/>
              </a:ext>
            </a:extLst>
          </p:cNvPr>
          <p:cNvSpPr/>
          <p:nvPr/>
        </p:nvSpPr>
        <p:spPr>
          <a:xfrm>
            <a:off x="3273699" y="1371595"/>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Methodology</a:t>
            </a:r>
          </a:p>
        </p:txBody>
      </p:sp>
      <p:sp>
        <p:nvSpPr>
          <p:cNvPr id="10" name="Rectangle 9">
            <a:extLst>
              <a:ext uri="{FF2B5EF4-FFF2-40B4-BE49-F238E27FC236}">
                <a16:creationId xmlns:a16="http://schemas.microsoft.com/office/drawing/2014/main" id="{36045F6F-2409-694B-BD09-EF245C39927A}"/>
              </a:ext>
            </a:extLst>
          </p:cNvPr>
          <p:cNvSpPr/>
          <p:nvPr/>
        </p:nvSpPr>
        <p:spPr>
          <a:xfrm>
            <a:off x="265660" y="2358963"/>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Adaptive Measurement</a:t>
            </a:r>
          </a:p>
        </p:txBody>
      </p:sp>
      <p:sp>
        <p:nvSpPr>
          <p:cNvPr id="12" name="Rectangle 11">
            <a:extLst>
              <a:ext uri="{FF2B5EF4-FFF2-40B4-BE49-F238E27FC236}">
                <a16:creationId xmlns:a16="http://schemas.microsoft.com/office/drawing/2014/main" id="{57E82BD8-E00D-A14B-A96E-C4CFE86F25EB}"/>
              </a:ext>
            </a:extLst>
          </p:cNvPr>
          <p:cNvSpPr/>
          <p:nvPr/>
        </p:nvSpPr>
        <p:spPr>
          <a:xfrm>
            <a:off x="265660" y="3838576"/>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Pre-Defined Idiographic Assessments</a:t>
            </a:r>
          </a:p>
        </p:txBody>
      </p:sp>
      <p:sp>
        <p:nvSpPr>
          <p:cNvPr id="13" name="Rectangle 12">
            <a:extLst>
              <a:ext uri="{FF2B5EF4-FFF2-40B4-BE49-F238E27FC236}">
                <a16:creationId xmlns:a16="http://schemas.microsoft.com/office/drawing/2014/main" id="{C1E32420-9A45-C14B-9310-302E29216EAB}"/>
              </a:ext>
            </a:extLst>
          </p:cNvPr>
          <p:cNvSpPr/>
          <p:nvPr/>
        </p:nvSpPr>
        <p:spPr>
          <a:xfrm>
            <a:off x="3273699" y="2364294"/>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Planned Missing Data Designs</a:t>
            </a:r>
          </a:p>
        </p:txBody>
      </p:sp>
      <p:sp>
        <p:nvSpPr>
          <p:cNvPr id="15" name="Rectangle 14">
            <a:extLst>
              <a:ext uri="{FF2B5EF4-FFF2-40B4-BE49-F238E27FC236}">
                <a16:creationId xmlns:a16="http://schemas.microsoft.com/office/drawing/2014/main" id="{CBD943BB-46AC-3D46-A479-1F3CBC73E4A1}"/>
              </a:ext>
            </a:extLst>
          </p:cNvPr>
          <p:cNvSpPr/>
          <p:nvPr/>
        </p:nvSpPr>
        <p:spPr>
          <a:xfrm>
            <a:off x="3273699" y="3841241"/>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Longitudinal Assessments</a:t>
            </a:r>
          </a:p>
        </p:txBody>
      </p:sp>
      <p:sp>
        <p:nvSpPr>
          <p:cNvPr id="17" name="Rectangle 16">
            <a:extLst>
              <a:ext uri="{FF2B5EF4-FFF2-40B4-BE49-F238E27FC236}">
                <a16:creationId xmlns:a16="http://schemas.microsoft.com/office/drawing/2014/main" id="{7AF07355-9FF7-F24E-97AA-A66B61641927}"/>
              </a:ext>
            </a:extLst>
          </p:cNvPr>
          <p:cNvSpPr/>
          <p:nvPr/>
        </p:nvSpPr>
        <p:spPr>
          <a:xfrm>
            <a:off x="265660" y="5318188"/>
            <a:ext cx="2571750" cy="1141473"/>
          </a:xfrm>
          <a:prstGeom prst="rect">
            <a:avLst/>
          </a:prstGeom>
          <a:solidFill>
            <a:srgbClr val="00FF31">
              <a:alpha val="2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Timing of Personality Manifestations</a:t>
            </a:r>
          </a:p>
        </p:txBody>
      </p:sp>
      <p:sp>
        <p:nvSpPr>
          <p:cNvPr id="18" name="Rectangle 17">
            <a:extLst>
              <a:ext uri="{FF2B5EF4-FFF2-40B4-BE49-F238E27FC236}">
                <a16:creationId xmlns:a16="http://schemas.microsoft.com/office/drawing/2014/main" id="{44CCC1C2-2FA2-D242-BEC4-4C06D0812899}"/>
              </a:ext>
            </a:extLst>
          </p:cNvPr>
          <p:cNvSpPr/>
          <p:nvPr/>
        </p:nvSpPr>
        <p:spPr>
          <a:xfrm>
            <a:off x="3273699" y="5318188"/>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Intervention Studies</a:t>
            </a:r>
          </a:p>
        </p:txBody>
      </p:sp>
    </p:spTree>
    <p:extLst>
      <p:ext uri="{BB962C8B-B14F-4D97-AF65-F5344CB8AC3E}">
        <p14:creationId xmlns:p14="http://schemas.microsoft.com/office/powerpoint/2010/main" val="27060256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3252DDC-13AD-8341-ABAA-1E2B0E851FB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B6F3B31C-BE35-D240-BB0B-5FA9C82DA5E4}"/>
              </a:ext>
            </a:extLst>
          </p:cNvPr>
          <p:cNvSpPr/>
          <p:nvPr/>
        </p:nvSpPr>
        <p:spPr>
          <a:xfrm>
            <a:off x="-24850" y="511942"/>
            <a:ext cx="9168849" cy="4925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Where do we go from here?</a:t>
            </a:r>
          </a:p>
        </p:txBody>
      </p:sp>
      <p:sp>
        <p:nvSpPr>
          <p:cNvPr id="6" name="Rectangle 5">
            <a:extLst>
              <a:ext uri="{FF2B5EF4-FFF2-40B4-BE49-F238E27FC236}">
                <a16:creationId xmlns:a16="http://schemas.microsoft.com/office/drawing/2014/main" id="{8D95FD51-BCD3-D94A-80B2-1E7672742FE3}"/>
              </a:ext>
            </a:extLst>
          </p:cNvPr>
          <p:cNvSpPr/>
          <p:nvPr/>
        </p:nvSpPr>
        <p:spPr>
          <a:xfrm>
            <a:off x="265660" y="1363598"/>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Measurement</a:t>
            </a:r>
          </a:p>
        </p:txBody>
      </p:sp>
      <p:sp>
        <p:nvSpPr>
          <p:cNvPr id="7" name="Rectangle 6">
            <a:extLst>
              <a:ext uri="{FF2B5EF4-FFF2-40B4-BE49-F238E27FC236}">
                <a16:creationId xmlns:a16="http://schemas.microsoft.com/office/drawing/2014/main" id="{4FF3FC53-01EC-C04F-98EC-403B320AA32C}"/>
              </a:ext>
            </a:extLst>
          </p:cNvPr>
          <p:cNvSpPr/>
          <p:nvPr/>
        </p:nvSpPr>
        <p:spPr>
          <a:xfrm>
            <a:off x="6281738" y="1371596"/>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Modeling</a:t>
            </a:r>
          </a:p>
        </p:txBody>
      </p:sp>
      <p:sp>
        <p:nvSpPr>
          <p:cNvPr id="8" name="Rectangle 7">
            <a:extLst>
              <a:ext uri="{FF2B5EF4-FFF2-40B4-BE49-F238E27FC236}">
                <a16:creationId xmlns:a16="http://schemas.microsoft.com/office/drawing/2014/main" id="{5169BA4F-64B3-C04F-9A4B-C178F4C7C280}"/>
              </a:ext>
            </a:extLst>
          </p:cNvPr>
          <p:cNvSpPr/>
          <p:nvPr/>
        </p:nvSpPr>
        <p:spPr>
          <a:xfrm>
            <a:off x="3273699" y="1371595"/>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Methodology</a:t>
            </a:r>
          </a:p>
        </p:txBody>
      </p:sp>
      <p:sp>
        <p:nvSpPr>
          <p:cNvPr id="10" name="Rectangle 9">
            <a:extLst>
              <a:ext uri="{FF2B5EF4-FFF2-40B4-BE49-F238E27FC236}">
                <a16:creationId xmlns:a16="http://schemas.microsoft.com/office/drawing/2014/main" id="{36045F6F-2409-694B-BD09-EF245C39927A}"/>
              </a:ext>
            </a:extLst>
          </p:cNvPr>
          <p:cNvSpPr/>
          <p:nvPr/>
        </p:nvSpPr>
        <p:spPr>
          <a:xfrm>
            <a:off x="265660" y="2358963"/>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Adaptive Measurement</a:t>
            </a:r>
          </a:p>
        </p:txBody>
      </p:sp>
      <p:sp>
        <p:nvSpPr>
          <p:cNvPr id="12" name="Rectangle 11">
            <a:extLst>
              <a:ext uri="{FF2B5EF4-FFF2-40B4-BE49-F238E27FC236}">
                <a16:creationId xmlns:a16="http://schemas.microsoft.com/office/drawing/2014/main" id="{57E82BD8-E00D-A14B-A96E-C4CFE86F25EB}"/>
              </a:ext>
            </a:extLst>
          </p:cNvPr>
          <p:cNvSpPr/>
          <p:nvPr/>
        </p:nvSpPr>
        <p:spPr>
          <a:xfrm>
            <a:off x="265660" y="3838576"/>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Pre-Defined Idiographic Assessments</a:t>
            </a:r>
          </a:p>
        </p:txBody>
      </p:sp>
      <p:sp>
        <p:nvSpPr>
          <p:cNvPr id="13" name="Rectangle 12">
            <a:extLst>
              <a:ext uri="{FF2B5EF4-FFF2-40B4-BE49-F238E27FC236}">
                <a16:creationId xmlns:a16="http://schemas.microsoft.com/office/drawing/2014/main" id="{C1E32420-9A45-C14B-9310-302E29216EAB}"/>
              </a:ext>
            </a:extLst>
          </p:cNvPr>
          <p:cNvSpPr/>
          <p:nvPr/>
        </p:nvSpPr>
        <p:spPr>
          <a:xfrm>
            <a:off x="3273699" y="2364294"/>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Planned Missing Data Designs</a:t>
            </a:r>
          </a:p>
        </p:txBody>
      </p:sp>
      <p:sp>
        <p:nvSpPr>
          <p:cNvPr id="14" name="Rectangle 13">
            <a:extLst>
              <a:ext uri="{FF2B5EF4-FFF2-40B4-BE49-F238E27FC236}">
                <a16:creationId xmlns:a16="http://schemas.microsoft.com/office/drawing/2014/main" id="{DE29F72B-BCEA-E34F-B6F2-C2ECB4E9C099}"/>
              </a:ext>
            </a:extLst>
          </p:cNvPr>
          <p:cNvSpPr/>
          <p:nvPr/>
        </p:nvSpPr>
        <p:spPr>
          <a:xfrm>
            <a:off x="6281738" y="2364294"/>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Sparse Modeling Techniques</a:t>
            </a:r>
          </a:p>
        </p:txBody>
      </p:sp>
      <p:sp>
        <p:nvSpPr>
          <p:cNvPr id="15" name="Rectangle 14">
            <a:extLst>
              <a:ext uri="{FF2B5EF4-FFF2-40B4-BE49-F238E27FC236}">
                <a16:creationId xmlns:a16="http://schemas.microsoft.com/office/drawing/2014/main" id="{CBD943BB-46AC-3D46-A479-1F3CBC73E4A1}"/>
              </a:ext>
            </a:extLst>
          </p:cNvPr>
          <p:cNvSpPr/>
          <p:nvPr/>
        </p:nvSpPr>
        <p:spPr>
          <a:xfrm>
            <a:off x="3273699" y="3841241"/>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Longitudinal Assessments</a:t>
            </a:r>
          </a:p>
        </p:txBody>
      </p:sp>
      <p:sp>
        <p:nvSpPr>
          <p:cNvPr id="16" name="Rectangle 15">
            <a:extLst>
              <a:ext uri="{FF2B5EF4-FFF2-40B4-BE49-F238E27FC236}">
                <a16:creationId xmlns:a16="http://schemas.microsoft.com/office/drawing/2014/main" id="{9A6E1335-3F15-6E4B-92CC-AD04360D629E}"/>
              </a:ext>
            </a:extLst>
          </p:cNvPr>
          <p:cNvSpPr/>
          <p:nvPr/>
        </p:nvSpPr>
        <p:spPr>
          <a:xfrm>
            <a:off x="6281738" y="3841240"/>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Incorporating additional dynamic measures</a:t>
            </a:r>
          </a:p>
        </p:txBody>
      </p:sp>
      <p:sp>
        <p:nvSpPr>
          <p:cNvPr id="17" name="Rectangle 16">
            <a:extLst>
              <a:ext uri="{FF2B5EF4-FFF2-40B4-BE49-F238E27FC236}">
                <a16:creationId xmlns:a16="http://schemas.microsoft.com/office/drawing/2014/main" id="{7AF07355-9FF7-F24E-97AA-A66B61641927}"/>
              </a:ext>
            </a:extLst>
          </p:cNvPr>
          <p:cNvSpPr/>
          <p:nvPr/>
        </p:nvSpPr>
        <p:spPr>
          <a:xfrm>
            <a:off x="265660" y="5318188"/>
            <a:ext cx="2571750" cy="1141473"/>
          </a:xfrm>
          <a:prstGeom prst="rect">
            <a:avLst/>
          </a:prstGeom>
          <a:solidFill>
            <a:srgbClr val="00FF31">
              <a:alpha val="2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Timing of Personality Manifestations</a:t>
            </a:r>
          </a:p>
        </p:txBody>
      </p:sp>
      <p:sp>
        <p:nvSpPr>
          <p:cNvPr id="18" name="Rectangle 17">
            <a:extLst>
              <a:ext uri="{FF2B5EF4-FFF2-40B4-BE49-F238E27FC236}">
                <a16:creationId xmlns:a16="http://schemas.microsoft.com/office/drawing/2014/main" id="{44CCC1C2-2FA2-D242-BEC4-4C06D0812899}"/>
              </a:ext>
            </a:extLst>
          </p:cNvPr>
          <p:cNvSpPr/>
          <p:nvPr/>
        </p:nvSpPr>
        <p:spPr>
          <a:xfrm>
            <a:off x="3273699" y="5318188"/>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Intervention Studies</a:t>
            </a:r>
          </a:p>
        </p:txBody>
      </p:sp>
      <p:sp>
        <p:nvSpPr>
          <p:cNvPr id="19" name="Rectangle 18">
            <a:extLst>
              <a:ext uri="{FF2B5EF4-FFF2-40B4-BE49-F238E27FC236}">
                <a16:creationId xmlns:a16="http://schemas.microsoft.com/office/drawing/2014/main" id="{58B462EB-AEFD-874A-8CE0-1776EDEC6CF0}"/>
              </a:ext>
            </a:extLst>
          </p:cNvPr>
          <p:cNvSpPr/>
          <p:nvPr/>
        </p:nvSpPr>
        <p:spPr>
          <a:xfrm>
            <a:off x="6281738" y="5318187"/>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Multivariate Dynamic Models</a:t>
            </a:r>
          </a:p>
        </p:txBody>
      </p:sp>
    </p:spTree>
    <p:extLst>
      <p:ext uri="{BB962C8B-B14F-4D97-AF65-F5344CB8AC3E}">
        <p14:creationId xmlns:p14="http://schemas.microsoft.com/office/powerpoint/2010/main" val="3910539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1E8239-CEB5-4646-A854-0438A48263C3}"/>
              </a:ext>
            </a:extLst>
          </p:cNvPr>
          <p:cNvSpPr txBox="1"/>
          <p:nvPr/>
        </p:nvSpPr>
        <p:spPr>
          <a:xfrm>
            <a:off x="4466897" y="6556497"/>
            <a:ext cx="4677103" cy="338554"/>
          </a:xfrm>
          <a:prstGeom prst="rect">
            <a:avLst/>
          </a:prstGeom>
          <a:noFill/>
        </p:spPr>
        <p:txBody>
          <a:bodyPr wrap="square" rtlCol="0">
            <a:spAutoFit/>
          </a:bodyPr>
          <a:lstStyle/>
          <a:p>
            <a:pPr algn="r"/>
            <a:r>
              <a:rPr lang="en-US" sz="1600" dirty="0" err="1"/>
              <a:t>Epskamp</a:t>
            </a:r>
            <a:r>
              <a:rPr lang="en-US" sz="1600" dirty="0"/>
              <a:t>, </a:t>
            </a:r>
            <a:r>
              <a:rPr lang="en-US" sz="1600" dirty="0" err="1"/>
              <a:t>Waldorp</a:t>
            </a:r>
            <a:r>
              <a:rPr lang="en-US" sz="1600" dirty="0"/>
              <a:t>, </a:t>
            </a:r>
            <a:r>
              <a:rPr lang="en-US" sz="1600" dirty="0" err="1"/>
              <a:t>Mõttus</a:t>
            </a:r>
            <a:r>
              <a:rPr lang="en-US" sz="1600" dirty="0"/>
              <a:t>, &amp; </a:t>
            </a:r>
            <a:r>
              <a:rPr lang="en-US" sz="1600" dirty="0" err="1"/>
              <a:t>Borsboom</a:t>
            </a:r>
            <a:r>
              <a:rPr lang="en-US" sz="1600" dirty="0"/>
              <a:t>, 2017</a:t>
            </a:r>
          </a:p>
        </p:txBody>
      </p:sp>
      <p:pic>
        <p:nvPicPr>
          <p:cNvPr id="9" name="Content Placeholder 4">
            <a:extLst>
              <a:ext uri="{FF2B5EF4-FFF2-40B4-BE49-F238E27FC236}">
                <a16:creationId xmlns:a16="http://schemas.microsoft.com/office/drawing/2014/main" id="{FA72B9C5-33D8-9A45-908D-75A219625532}"/>
              </a:ext>
            </a:extLst>
          </p:cNvPr>
          <p:cNvPicPr>
            <a:picLocks noChangeAspect="1"/>
          </p:cNvPicPr>
          <p:nvPr/>
        </p:nvPicPr>
        <p:blipFill>
          <a:blip r:embed="rId3"/>
          <a:stretch>
            <a:fillRect/>
          </a:stretch>
        </p:blipFill>
        <p:spPr>
          <a:xfrm>
            <a:off x="523192" y="1905674"/>
            <a:ext cx="3289300" cy="3086100"/>
          </a:xfrm>
          <a:prstGeom prst="rect">
            <a:avLst/>
          </a:prstGeom>
        </p:spPr>
      </p:pic>
      <p:pic>
        <p:nvPicPr>
          <p:cNvPr id="10" name="Picture 9">
            <a:extLst>
              <a:ext uri="{FF2B5EF4-FFF2-40B4-BE49-F238E27FC236}">
                <a16:creationId xmlns:a16="http://schemas.microsoft.com/office/drawing/2014/main" id="{095209A5-D037-BB44-B60B-A40645900960}"/>
              </a:ext>
            </a:extLst>
          </p:cNvPr>
          <p:cNvPicPr>
            <a:picLocks noChangeAspect="1"/>
          </p:cNvPicPr>
          <p:nvPr/>
        </p:nvPicPr>
        <p:blipFill>
          <a:blip r:embed="rId4"/>
          <a:stretch>
            <a:fillRect/>
          </a:stretch>
        </p:blipFill>
        <p:spPr>
          <a:xfrm>
            <a:off x="4872942" y="1591463"/>
            <a:ext cx="3619500" cy="3378200"/>
          </a:xfrm>
          <a:prstGeom prst="rect">
            <a:avLst/>
          </a:prstGeom>
        </p:spPr>
      </p:pic>
    </p:spTree>
    <p:extLst>
      <p:ext uri="{BB962C8B-B14F-4D97-AF65-F5344CB8AC3E}">
        <p14:creationId xmlns:p14="http://schemas.microsoft.com/office/powerpoint/2010/main" val="232228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1E8239-CEB5-4646-A854-0438A48263C3}"/>
              </a:ext>
            </a:extLst>
          </p:cNvPr>
          <p:cNvSpPr txBox="1"/>
          <p:nvPr/>
        </p:nvSpPr>
        <p:spPr>
          <a:xfrm>
            <a:off x="4466897" y="6556497"/>
            <a:ext cx="4677103" cy="338554"/>
          </a:xfrm>
          <a:prstGeom prst="rect">
            <a:avLst/>
          </a:prstGeom>
          <a:noFill/>
        </p:spPr>
        <p:txBody>
          <a:bodyPr wrap="square" rtlCol="0">
            <a:spAutoFit/>
          </a:bodyPr>
          <a:lstStyle/>
          <a:p>
            <a:pPr algn="r"/>
            <a:r>
              <a:rPr lang="en-US" sz="1600" dirty="0" err="1"/>
              <a:t>Epskamp</a:t>
            </a:r>
            <a:r>
              <a:rPr lang="en-US" sz="1600" dirty="0"/>
              <a:t>, </a:t>
            </a:r>
            <a:r>
              <a:rPr lang="en-US" sz="1600" dirty="0" err="1"/>
              <a:t>Waldorp</a:t>
            </a:r>
            <a:r>
              <a:rPr lang="en-US" sz="1600" dirty="0"/>
              <a:t>, </a:t>
            </a:r>
            <a:r>
              <a:rPr lang="en-US" sz="1600" dirty="0" err="1"/>
              <a:t>Mõttus</a:t>
            </a:r>
            <a:r>
              <a:rPr lang="en-US" sz="1600" dirty="0"/>
              <a:t>, &amp; </a:t>
            </a:r>
            <a:r>
              <a:rPr lang="en-US" sz="1600" dirty="0" err="1"/>
              <a:t>Borsboom</a:t>
            </a:r>
            <a:r>
              <a:rPr lang="en-US" sz="1600" dirty="0"/>
              <a:t>, 2017</a:t>
            </a:r>
          </a:p>
        </p:txBody>
      </p:sp>
      <p:pic>
        <p:nvPicPr>
          <p:cNvPr id="11" name="Content Placeholder 4">
            <a:extLst>
              <a:ext uri="{FF2B5EF4-FFF2-40B4-BE49-F238E27FC236}">
                <a16:creationId xmlns:a16="http://schemas.microsoft.com/office/drawing/2014/main" id="{4A88720A-60A2-854D-972D-00F25A5C371C}"/>
              </a:ext>
            </a:extLst>
          </p:cNvPr>
          <p:cNvPicPr>
            <a:picLocks noChangeAspect="1"/>
          </p:cNvPicPr>
          <p:nvPr/>
        </p:nvPicPr>
        <p:blipFill>
          <a:blip r:embed="rId3"/>
          <a:stretch>
            <a:fillRect/>
          </a:stretch>
        </p:blipFill>
        <p:spPr>
          <a:xfrm>
            <a:off x="523192" y="1905674"/>
            <a:ext cx="3289300" cy="3086100"/>
          </a:xfrm>
          <a:prstGeom prst="rect">
            <a:avLst/>
          </a:prstGeom>
        </p:spPr>
      </p:pic>
      <p:pic>
        <p:nvPicPr>
          <p:cNvPr id="13" name="Picture 12">
            <a:extLst>
              <a:ext uri="{FF2B5EF4-FFF2-40B4-BE49-F238E27FC236}">
                <a16:creationId xmlns:a16="http://schemas.microsoft.com/office/drawing/2014/main" id="{BD2DD00E-4FA8-8843-B972-640CB7B38D6C}"/>
              </a:ext>
            </a:extLst>
          </p:cNvPr>
          <p:cNvPicPr>
            <a:picLocks noChangeAspect="1"/>
          </p:cNvPicPr>
          <p:nvPr/>
        </p:nvPicPr>
        <p:blipFill>
          <a:blip r:embed="rId4"/>
          <a:stretch>
            <a:fillRect/>
          </a:stretch>
        </p:blipFill>
        <p:spPr>
          <a:xfrm>
            <a:off x="4872942" y="1591463"/>
            <a:ext cx="3619500" cy="3378200"/>
          </a:xfrm>
          <a:prstGeom prst="rect">
            <a:avLst/>
          </a:prstGeom>
        </p:spPr>
      </p:pic>
      <p:sp>
        <p:nvSpPr>
          <p:cNvPr id="14" name="Rectangle 13">
            <a:extLst>
              <a:ext uri="{FF2B5EF4-FFF2-40B4-BE49-F238E27FC236}">
                <a16:creationId xmlns:a16="http://schemas.microsoft.com/office/drawing/2014/main" id="{9BFA82E8-DEDD-3C48-938F-9FDAE90BE045}"/>
              </a:ext>
            </a:extLst>
          </p:cNvPr>
          <p:cNvSpPr/>
          <p:nvPr/>
        </p:nvSpPr>
        <p:spPr>
          <a:xfrm>
            <a:off x="666067" y="650869"/>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Contemporaneous</a:t>
            </a:r>
          </a:p>
          <a:p>
            <a:pPr algn="ctr"/>
            <a:r>
              <a:rPr lang="en-US" dirty="0"/>
              <a:t>Concurrent behaviors: </a:t>
            </a:r>
            <a:r>
              <a:rPr lang="en-US" i="1" dirty="0"/>
              <a:t>While…</a:t>
            </a:r>
          </a:p>
        </p:txBody>
      </p:sp>
      <p:sp>
        <p:nvSpPr>
          <p:cNvPr id="15" name="Rectangle 14">
            <a:extLst>
              <a:ext uri="{FF2B5EF4-FFF2-40B4-BE49-F238E27FC236}">
                <a16:creationId xmlns:a16="http://schemas.microsoft.com/office/drawing/2014/main" id="{340A770B-5C1D-2D45-90BC-65FC954B0640}"/>
              </a:ext>
            </a:extLst>
          </p:cNvPr>
          <p:cNvSpPr/>
          <p:nvPr/>
        </p:nvSpPr>
        <p:spPr>
          <a:xfrm>
            <a:off x="666066" y="5389556"/>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 Time-Points:</a:t>
            </a:r>
          </a:p>
          <a:p>
            <a:pPr algn="ctr"/>
            <a:r>
              <a:rPr lang="en-US" sz="2000" dirty="0" err="1"/>
              <a:t>X</a:t>
            </a:r>
            <a:r>
              <a:rPr lang="en-US" sz="2000" baseline="-25000" dirty="0" err="1"/>
              <a:t>it</a:t>
            </a:r>
            <a:r>
              <a:rPr lang="en-US" sz="2000" dirty="0">
                <a:sym typeface="Wingdings" pitchFamily="2" charset="2"/>
              </a:rPr>
              <a:t></a:t>
            </a:r>
            <a:r>
              <a:rPr lang="en-US" sz="2000" dirty="0" err="1">
                <a:sym typeface="Wingdings" pitchFamily="2" charset="2"/>
              </a:rPr>
              <a:t>X</a:t>
            </a:r>
            <a:r>
              <a:rPr lang="en-US" sz="2000" baseline="-25000" dirty="0" err="1">
                <a:sym typeface="Wingdings" pitchFamily="2" charset="2"/>
              </a:rPr>
              <a:t>jt</a:t>
            </a:r>
            <a:endParaRPr lang="en-US" sz="1400" dirty="0"/>
          </a:p>
        </p:txBody>
      </p:sp>
    </p:spTree>
    <p:extLst>
      <p:ext uri="{BB962C8B-B14F-4D97-AF65-F5344CB8AC3E}">
        <p14:creationId xmlns:p14="http://schemas.microsoft.com/office/powerpoint/2010/main" val="3366558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A3B612-043F-2941-80F1-27D24CF88CFE}"/>
              </a:ext>
            </a:extLst>
          </p:cNvPr>
          <p:cNvPicPr>
            <a:picLocks noGrp="1" noChangeAspect="1"/>
          </p:cNvPicPr>
          <p:nvPr>
            <p:ph idx="1"/>
          </p:nvPr>
        </p:nvPicPr>
        <p:blipFill>
          <a:blip r:embed="rId3"/>
          <a:stretch>
            <a:fillRect/>
          </a:stretch>
        </p:blipFill>
        <p:spPr>
          <a:xfrm>
            <a:off x="523192" y="1905674"/>
            <a:ext cx="3289300" cy="3086100"/>
          </a:xfrm>
        </p:spPr>
      </p:pic>
      <p:pic>
        <p:nvPicPr>
          <p:cNvPr id="7" name="Picture 6">
            <a:extLst>
              <a:ext uri="{FF2B5EF4-FFF2-40B4-BE49-F238E27FC236}">
                <a16:creationId xmlns:a16="http://schemas.microsoft.com/office/drawing/2014/main" id="{34B65634-16F0-CD40-96FF-25746D7FCE41}"/>
              </a:ext>
            </a:extLst>
          </p:cNvPr>
          <p:cNvPicPr>
            <a:picLocks noChangeAspect="1"/>
          </p:cNvPicPr>
          <p:nvPr/>
        </p:nvPicPr>
        <p:blipFill>
          <a:blip r:embed="rId4"/>
          <a:stretch>
            <a:fillRect/>
          </a:stretch>
        </p:blipFill>
        <p:spPr>
          <a:xfrm>
            <a:off x="4872942" y="1591463"/>
            <a:ext cx="3619500" cy="3378200"/>
          </a:xfrm>
          <a:prstGeom prst="rect">
            <a:avLst/>
          </a:prstGeom>
        </p:spPr>
      </p:pic>
      <p:sp>
        <p:nvSpPr>
          <p:cNvPr id="8" name="Rectangle 7">
            <a:extLst>
              <a:ext uri="{FF2B5EF4-FFF2-40B4-BE49-F238E27FC236}">
                <a16:creationId xmlns:a16="http://schemas.microsoft.com/office/drawing/2014/main" id="{ABBD947E-ACEC-804D-9F50-EEFEBBFCB771}"/>
              </a:ext>
            </a:extLst>
          </p:cNvPr>
          <p:cNvSpPr/>
          <p:nvPr/>
        </p:nvSpPr>
        <p:spPr>
          <a:xfrm>
            <a:off x="666067" y="650869"/>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Contemporaneous</a:t>
            </a:r>
          </a:p>
          <a:p>
            <a:pPr algn="ctr"/>
            <a:r>
              <a:rPr lang="en-US" dirty="0"/>
              <a:t>Concurrent behaviors: </a:t>
            </a:r>
            <a:r>
              <a:rPr lang="en-US" i="1" dirty="0"/>
              <a:t>While…</a:t>
            </a:r>
          </a:p>
        </p:txBody>
      </p:sp>
      <p:sp>
        <p:nvSpPr>
          <p:cNvPr id="9" name="Rectangle 8">
            <a:extLst>
              <a:ext uri="{FF2B5EF4-FFF2-40B4-BE49-F238E27FC236}">
                <a16:creationId xmlns:a16="http://schemas.microsoft.com/office/drawing/2014/main" id="{B799B7CD-4B30-E245-8BE8-01E20EC211FB}"/>
              </a:ext>
            </a:extLst>
          </p:cNvPr>
          <p:cNvSpPr/>
          <p:nvPr/>
        </p:nvSpPr>
        <p:spPr>
          <a:xfrm>
            <a:off x="666066" y="5389556"/>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 Time-Points:</a:t>
            </a:r>
          </a:p>
          <a:p>
            <a:pPr algn="ctr"/>
            <a:r>
              <a:rPr lang="en-US" sz="2000" dirty="0" err="1"/>
              <a:t>X</a:t>
            </a:r>
            <a:r>
              <a:rPr lang="en-US" sz="2000" baseline="-25000" dirty="0" err="1"/>
              <a:t>it</a:t>
            </a:r>
            <a:r>
              <a:rPr lang="en-US" sz="2000" dirty="0">
                <a:sym typeface="Wingdings" pitchFamily="2" charset="2"/>
              </a:rPr>
              <a:t></a:t>
            </a:r>
            <a:r>
              <a:rPr lang="en-US" sz="2000" dirty="0" err="1">
                <a:sym typeface="Wingdings" pitchFamily="2" charset="2"/>
              </a:rPr>
              <a:t>X</a:t>
            </a:r>
            <a:r>
              <a:rPr lang="en-US" sz="2000" baseline="-25000" dirty="0" err="1">
                <a:sym typeface="Wingdings" pitchFamily="2" charset="2"/>
              </a:rPr>
              <a:t>jt</a:t>
            </a:r>
            <a:endParaRPr lang="en-US" sz="1400" dirty="0"/>
          </a:p>
        </p:txBody>
      </p:sp>
      <p:sp>
        <p:nvSpPr>
          <p:cNvPr id="10" name="Rectangle 9">
            <a:extLst>
              <a:ext uri="{FF2B5EF4-FFF2-40B4-BE49-F238E27FC236}">
                <a16:creationId xmlns:a16="http://schemas.microsoft.com/office/drawing/2014/main" id="{F1C57C5A-ACF6-704F-92DE-E8405850734F}"/>
              </a:ext>
            </a:extLst>
          </p:cNvPr>
          <p:cNvSpPr/>
          <p:nvPr/>
        </p:nvSpPr>
        <p:spPr>
          <a:xfrm>
            <a:off x="5033279" y="650869"/>
            <a:ext cx="3459163" cy="7715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Temporal</a:t>
            </a:r>
          </a:p>
          <a:p>
            <a:pPr algn="ctr"/>
            <a:r>
              <a:rPr lang="en-US" dirty="0"/>
              <a:t>Contingent behaviors: </a:t>
            </a:r>
            <a:r>
              <a:rPr lang="en-US" i="1" dirty="0"/>
              <a:t>If…Then…</a:t>
            </a:r>
          </a:p>
        </p:txBody>
      </p:sp>
      <p:sp>
        <p:nvSpPr>
          <p:cNvPr id="11" name="Rectangle 10">
            <a:extLst>
              <a:ext uri="{FF2B5EF4-FFF2-40B4-BE49-F238E27FC236}">
                <a16:creationId xmlns:a16="http://schemas.microsoft.com/office/drawing/2014/main" id="{E8D900CE-46DB-F649-83FD-71CCC9D558FE}"/>
              </a:ext>
            </a:extLst>
          </p:cNvPr>
          <p:cNvSpPr/>
          <p:nvPr/>
        </p:nvSpPr>
        <p:spPr>
          <a:xfrm>
            <a:off x="5033278" y="5389556"/>
            <a:ext cx="3459163" cy="7715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Between Time-Points:</a:t>
            </a:r>
          </a:p>
          <a:p>
            <a:pPr algn="ctr"/>
            <a:r>
              <a:rPr lang="en-US" sz="2000" dirty="0" err="1"/>
              <a:t>X</a:t>
            </a:r>
            <a:r>
              <a:rPr lang="en-US" sz="2000" baseline="-25000" dirty="0" err="1"/>
              <a:t>it</a:t>
            </a:r>
            <a:r>
              <a:rPr lang="en-US" sz="2000" dirty="0" err="1">
                <a:sym typeface="Wingdings" pitchFamily="2" charset="2"/>
              </a:rPr>
              <a:t>X</a:t>
            </a:r>
            <a:r>
              <a:rPr lang="en-US" sz="2000" baseline="-25000" dirty="0" err="1">
                <a:sym typeface="Wingdings" pitchFamily="2" charset="2"/>
              </a:rPr>
              <a:t>i</a:t>
            </a:r>
            <a:r>
              <a:rPr lang="en-US" sz="2000" baseline="-25000" dirty="0">
                <a:sym typeface="Wingdings" pitchFamily="2" charset="2"/>
              </a:rPr>
              <a:t>, t+1</a:t>
            </a:r>
            <a:endParaRPr lang="en-US" sz="1400" dirty="0"/>
          </a:p>
        </p:txBody>
      </p:sp>
      <p:sp>
        <p:nvSpPr>
          <p:cNvPr id="3" name="TextBox 2">
            <a:extLst>
              <a:ext uri="{FF2B5EF4-FFF2-40B4-BE49-F238E27FC236}">
                <a16:creationId xmlns:a16="http://schemas.microsoft.com/office/drawing/2014/main" id="{3D1E8239-CEB5-4646-A854-0438A48263C3}"/>
              </a:ext>
            </a:extLst>
          </p:cNvPr>
          <p:cNvSpPr txBox="1"/>
          <p:nvPr/>
        </p:nvSpPr>
        <p:spPr>
          <a:xfrm>
            <a:off x="4466897" y="6556497"/>
            <a:ext cx="4677103" cy="338554"/>
          </a:xfrm>
          <a:prstGeom prst="rect">
            <a:avLst/>
          </a:prstGeom>
          <a:noFill/>
        </p:spPr>
        <p:txBody>
          <a:bodyPr wrap="square" rtlCol="0">
            <a:spAutoFit/>
          </a:bodyPr>
          <a:lstStyle/>
          <a:p>
            <a:pPr algn="r"/>
            <a:r>
              <a:rPr lang="en-US" sz="1600" dirty="0" err="1"/>
              <a:t>Epskamp</a:t>
            </a:r>
            <a:r>
              <a:rPr lang="en-US" sz="1600" dirty="0"/>
              <a:t>, </a:t>
            </a:r>
            <a:r>
              <a:rPr lang="en-US" sz="1600" dirty="0" err="1"/>
              <a:t>Waldorp</a:t>
            </a:r>
            <a:r>
              <a:rPr lang="en-US" sz="1600" dirty="0"/>
              <a:t>, </a:t>
            </a:r>
            <a:r>
              <a:rPr lang="en-US" sz="1600" dirty="0" err="1"/>
              <a:t>Mõttus</a:t>
            </a:r>
            <a:r>
              <a:rPr lang="en-US" sz="1600" dirty="0"/>
              <a:t>, &amp; </a:t>
            </a:r>
            <a:r>
              <a:rPr lang="en-US" sz="1600" dirty="0" err="1"/>
              <a:t>Borsboom</a:t>
            </a:r>
            <a:r>
              <a:rPr lang="en-US" sz="1600" dirty="0"/>
              <a:t>, 2017</a:t>
            </a:r>
          </a:p>
        </p:txBody>
      </p:sp>
    </p:spTree>
    <p:extLst>
      <p:ext uri="{BB962C8B-B14F-4D97-AF65-F5344CB8AC3E}">
        <p14:creationId xmlns:p14="http://schemas.microsoft.com/office/powerpoint/2010/main" val="36828158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12730</TotalTime>
  <Words>1335</Words>
  <Application>Microsoft Macintosh PowerPoint</Application>
  <PresentationFormat>On-screen Show (4:3)</PresentationFormat>
  <Paragraphs>542</Paragraphs>
  <Slides>63</Slides>
  <Notes>58</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Calibri</vt:lpstr>
      <vt:lpstr>Calibri Light</vt:lpstr>
      <vt:lpstr>Helvetica</vt:lpstr>
      <vt:lpstr>Wingdings</vt:lpstr>
      <vt:lpstr>Office Theme</vt:lpstr>
      <vt:lpstr>Idiographic Personality: A Methodological Perspective on Measuring and Modeling Individuals</vt:lpstr>
      <vt:lpstr>PowerPoint Presentation</vt:lpstr>
      <vt:lpstr>PowerPoint Presentation</vt:lpstr>
      <vt:lpstr>PowerPoint Presentation</vt:lpstr>
      <vt:lpstr>Idiographic Assessment: Graphical Autoregressive Models</vt:lpstr>
      <vt:lpstr>Idiographic Assessment: Graphical Autoregressive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Idiographic Personality: A Methodological Perspective on Measuring and Modeling Individuals</dc:title>
  <dc:creator>Emorie Beck</dc:creator>
  <cp:lastModifiedBy>Beck, Emorie</cp:lastModifiedBy>
  <cp:revision>98</cp:revision>
  <dcterms:created xsi:type="dcterms:W3CDTF">2018-05-06T18:37:18Z</dcterms:created>
  <dcterms:modified xsi:type="dcterms:W3CDTF">2018-05-31T16:51:13Z</dcterms:modified>
</cp:coreProperties>
</file>